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5"/>
  </p:notesMasterIdLst>
  <p:sldIdLst>
    <p:sldId id="295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6" r:id="rId13"/>
    <p:sldId id="268" r:id="rId14"/>
    <p:sldId id="269" r:id="rId15"/>
    <p:sldId id="277" r:id="rId16"/>
    <p:sldId id="270" r:id="rId17"/>
    <p:sldId id="271" r:id="rId18"/>
    <p:sldId id="272" r:id="rId19"/>
    <p:sldId id="273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75" r:id="rId29"/>
    <p:sldId id="294" r:id="rId30"/>
    <p:sldId id="259" r:id="rId31"/>
    <p:sldId id="296" r:id="rId32"/>
    <p:sldId id="297" r:id="rId33"/>
    <p:sldId id="298" r:id="rId3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7E44FA1E-3F14-48B2-8B2A-454B1B847B33}">
          <p14:sldIdLst>
            <p14:sldId id="295"/>
            <p14:sldId id="257"/>
          </p14:sldIdLst>
        </p14:section>
        <p14:section name="Предизвикателства" id="{D950C1B4-6B02-4238-9535-72CB5E6CF2EE}">
          <p14:sldIdLst>
            <p14:sldId id="258"/>
            <p14:sldId id="260"/>
            <p14:sldId id="261"/>
          </p14:sldIdLst>
        </p14:section>
        <p14:section name="Платформи за наукометрични показатели" id="{CF345E97-CB81-416F-8035-D37A19FD02AA}">
          <p14:sldIdLst>
            <p14:sldId id="262"/>
            <p14:sldId id="263"/>
            <p14:sldId id="264"/>
            <p14:sldId id="265"/>
            <p14:sldId id="266"/>
            <p14:sldId id="267"/>
            <p14:sldId id="276"/>
            <p14:sldId id="268"/>
            <p14:sldId id="269"/>
            <p14:sldId id="277"/>
            <p14:sldId id="270"/>
            <p14:sldId id="271"/>
            <p14:sldId id="272"/>
            <p14:sldId id="273"/>
            <p14:sldId id="286"/>
            <p14:sldId id="287"/>
            <p14:sldId id="288"/>
          </p14:sldIdLst>
        </p14:section>
        <p14:section name="Тенденции" id="{EB173659-E737-49A9-B7F8-E6C78E1633DC}">
          <p14:sldIdLst>
            <p14:sldId id="289"/>
            <p14:sldId id="290"/>
            <p14:sldId id="291"/>
            <p14:sldId id="292"/>
            <p14:sldId id="293"/>
          </p14:sldIdLst>
        </p14:section>
        <p14:section name="Модел на оценяване като портфейл от метрики" id="{6477536F-7D2C-4D8F-B3D4-E8C7B8B6C2A0}">
          <p14:sldIdLst>
            <p14:sldId id="275"/>
            <p14:sldId id="294"/>
            <p14:sldId id="259"/>
            <p14:sldId id="296"/>
            <p14:sldId id="297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602025-F88F-4A97-BEAA-1E8CC6D605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g-BG"/>
        </a:p>
      </dgm:t>
    </dgm:pt>
    <dgm:pt modelId="{10FA2E2F-F589-41D4-93EB-4C70CCB357BA}">
      <dgm:prSet/>
      <dgm:spPr/>
      <dgm:t>
        <a:bodyPr/>
        <a:lstStyle/>
        <a:p>
          <a:r>
            <a:rPr lang="bg-BG" b="0" i="0"/>
            <a:t>Предизвикателства</a:t>
          </a:r>
          <a:endParaRPr lang="bg-BG"/>
        </a:p>
      </dgm:t>
    </dgm:pt>
    <dgm:pt modelId="{6F8B6F37-AFE5-4220-A353-BE26051FA933}" type="parTrans" cxnId="{A61B4717-C56C-49ED-9898-DDB5FD4B4133}">
      <dgm:prSet/>
      <dgm:spPr/>
      <dgm:t>
        <a:bodyPr/>
        <a:lstStyle/>
        <a:p>
          <a:endParaRPr lang="bg-BG"/>
        </a:p>
      </dgm:t>
    </dgm:pt>
    <dgm:pt modelId="{EC232804-D520-41DC-BA7B-01919F59EF48}" type="sibTrans" cxnId="{A61B4717-C56C-49ED-9898-DDB5FD4B4133}">
      <dgm:prSet/>
      <dgm:spPr/>
      <dgm:t>
        <a:bodyPr/>
        <a:lstStyle/>
        <a:p>
          <a:endParaRPr lang="bg-BG"/>
        </a:p>
      </dgm:t>
    </dgm:pt>
    <dgm:pt modelId="{7C8432A3-C52B-4B76-94B0-C9BF94EF8E63}">
      <dgm:prSet/>
      <dgm:spPr/>
      <dgm:t>
        <a:bodyPr/>
        <a:lstStyle/>
        <a:p>
          <a:r>
            <a:rPr lang="bg-BG" b="0" i="0"/>
            <a:t>Платформи за наукометрични показатели</a:t>
          </a:r>
          <a:endParaRPr lang="bg-BG"/>
        </a:p>
      </dgm:t>
    </dgm:pt>
    <dgm:pt modelId="{43E453D1-D6B8-43F6-B3A1-F14BFBD89746}" type="parTrans" cxnId="{CF932CD1-69DF-4B69-A8C3-39012A884F5B}">
      <dgm:prSet/>
      <dgm:spPr/>
      <dgm:t>
        <a:bodyPr/>
        <a:lstStyle/>
        <a:p>
          <a:endParaRPr lang="bg-BG"/>
        </a:p>
      </dgm:t>
    </dgm:pt>
    <dgm:pt modelId="{10E2C9C6-D460-4ECA-9406-180D803C568F}" type="sibTrans" cxnId="{CF932CD1-69DF-4B69-A8C3-39012A884F5B}">
      <dgm:prSet/>
      <dgm:spPr/>
      <dgm:t>
        <a:bodyPr/>
        <a:lstStyle/>
        <a:p>
          <a:endParaRPr lang="bg-BG"/>
        </a:p>
      </dgm:t>
    </dgm:pt>
    <dgm:pt modelId="{BE42030D-1E4F-464C-85E3-82DF12D285E9}">
      <dgm:prSet/>
      <dgm:spPr/>
      <dgm:t>
        <a:bodyPr/>
        <a:lstStyle/>
        <a:p>
          <a:r>
            <a:rPr lang="en-US" b="0" i="0"/>
            <a:t>Глобални </a:t>
          </a:r>
          <a:r>
            <a:rPr lang="bg-BG" b="0" i="0"/>
            <a:t>платформи, </a:t>
          </a:r>
          <a:r>
            <a:rPr lang="en-US" b="0" i="0"/>
            <a:t>индекси и тяхната роля</a:t>
          </a:r>
          <a:endParaRPr lang="bg-BG"/>
        </a:p>
      </dgm:t>
    </dgm:pt>
    <dgm:pt modelId="{EFFF3A27-C616-435D-9CBF-B263B265A4A7}" type="parTrans" cxnId="{E407B59C-46D6-4CEF-8637-6F3BC67E03D3}">
      <dgm:prSet/>
      <dgm:spPr/>
      <dgm:t>
        <a:bodyPr/>
        <a:lstStyle/>
        <a:p>
          <a:endParaRPr lang="bg-BG"/>
        </a:p>
      </dgm:t>
    </dgm:pt>
    <dgm:pt modelId="{28992971-E2E2-4DEB-84BF-934C61B73B46}" type="sibTrans" cxnId="{E407B59C-46D6-4CEF-8637-6F3BC67E03D3}">
      <dgm:prSet/>
      <dgm:spPr/>
      <dgm:t>
        <a:bodyPr/>
        <a:lstStyle/>
        <a:p>
          <a:endParaRPr lang="bg-BG"/>
        </a:p>
      </dgm:t>
    </dgm:pt>
    <dgm:pt modelId="{1601FF4B-A8B1-490A-958F-EDA337E52A0E}">
      <dgm:prSet/>
      <dgm:spPr/>
      <dgm:t>
        <a:bodyPr/>
        <a:lstStyle/>
        <a:p>
          <a:r>
            <a:rPr lang="en-US" b="0" i="0"/>
            <a:t>Китайската академична екосистема </a:t>
          </a:r>
          <a:r>
            <a:rPr lang="bg-BG" b="0" i="0"/>
            <a:t>от платформи</a:t>
          </a:r>
          <a:endParaRPr lang="bg-BG"/>
        </a:p>
      </dgm:t>
    </dgm:pt>
    <dgm:pt modelId="{5736A4EE-6CC4-4D06-8AC8-D9680A7FDEA6}" type="parTrans" cxnId="{0BF3E227-3B9F-4CF3-AF09-EBA0F4A92135}">
      <dgm:prSet/>
      <dgm:spPr/>
      <dgm:t>
        <a:bodyPr/>
        <a:lstStyle/>
        <a:p>
          <a:endParaRPr lang="bg-BG"/>
        </a:p>
      </dgm:t>
    </dgm:pt>
    <dgm:pt modelId="{D2952A8F-EC9A-48D4-A4E2-AB1223B86D90}" type="sibTrans" cxnId="{0BF3E227-3B9F-4CF3-AF09-EBA0F4A92135}">
      <dgm:prSet/>
      <dgm:spPr/>
      <dgm:t>
        <a:bodyPr/>
        <a:lstStyle/>
        <a:p>
          <a:endParaRPr lang="bg-BG"/>
        </a:p>
      </dgm:t>
    </dgm:pt>
    <dgm:pt modelId="{7404D406-756B-414E-99F3-578E835FBA50}">
      <dgm:prSet/>
      <dgm:spPr/>
      <dgm:t>
        <a:bodyPr/>
        <a:lstStyle/>
        <a:p>
          <a:r>
            <a:rPr lang="bg-BG" b="0" i="0"/>
            <a:t>Съвременни </a:t>
          </a:r>
          <a:r>
            <a:rPr lang="en-US" b="0" i="0"/>
            <a:t>AI </a:t>
          </a:r>
          <a:r>
            <a:rPr lang="bg-BG" b="0" i="0"/>
            <a:t>платформи</a:t>
          </a:r>
          <a:endParaRPr lang="bg-BG"/>
        </a:p>
      </dgm:t>
    </dgm:pt>
    <dgm:pt modelId="{6A775B1C-3684-4FB7-9B58-A994E633AAB2}" type="parTrans" cxnId="{3CAEBCD4-F3EF-4805-96D2-387E146D5790}">
      <dgm:prSet/>
      <dgm:spPr/>
      <dgm:t>
        <a:bodyPr/>
        <a:lstStyle/>
        <a:p>
          <a:endParaRPr lang="bg-BG"/>
        </a:p>
      </dgm:t>
    </dgm:pt>
    <dgm:pt modelId="{CAD53B97-45D2-4A75-B7A3-0BFB7A1EF351}" type="sibTrans" cxnId="{3CAEBCD4-F3EF-4805-96D2-387E146D5790}">
      <dgm:prSet/>
      <dgm:spPr/>
      <dgm:t>
        <a:bodyPr/>
        <a:lstStyle/>
        <a:p>
          <a:endParaRPr lang="bg-BG"/>
        </a:p>
      </dgm:t>
    </dgm:pt>
    <dgm:pt modelId="{C770B90F-C824-4FD8-B633-B7B7232DA179}">
      <dgm:prSet/>
      <dgm:spPr/>
      <dgm:t>
        <a:bodyPr/>
        <a:lstStyle/>
        <a:p>
          <a:r>
            <a:rPr lang="bg-BG" b="0" i="0"/>
            <a:t>Платформи за алтернативни метрики</a:t>
          </a:r>
          <a:endParaRPr lang="bg-BG"/>
        </a:p>
      </dgm:t>
    </dgm:pt>
    <dgm:pt modelId="{2173D3ED-EFCA-426C-89A7-FEE4A8966796}" type="parTrans" cxnId="{4340CCC7-822A-4963-B5BA-8565D36F209F}">
      <dgm:prSet/>
      <dgm:spPr/>
      <dgm:t>
        <a:bodyPr/>
        <a:lstStyle/>
        <a:p>
          <a:endParaRPr lang="bg-BG"/>
        </a:p>
      </dgm:t>
    </dgm:pt>
    <dgm:pt modelId="{09E8E194-1959-4E56-8368-F5007C52F021}" type="sibTrans" cxnId="{4340CCC7-822A-4963-B5BA-8565D36F209F}">
      <dgm:prSet/>
      <dgm:spPr/>
      <dgm:t>
        <a:bodyPr/>
        <a:lstStyle/>
        <a:p>
          <a:endParaRPr lang="bg-BG"/>
        </a:p>
      </dgm:t>
    </dgm:pt>
    <dgm:pt modelId="{430D8884-551D-4015-9708-DE785E29E125}">
      <dgm:prSet/>
      <dgm:spPr/>
      <dgm:t>
        <a:bodyPr/>
        <a:lstStyle/>
        <a:p>
          <a:r>
            <a:rPr lang="bg-BG" b="0" i="0"/>
            <a:t>Текущо състояние на </a:t>
          </a:r>
          <a:r>
            <a:rPr lang="en-US" b="0" i="0"/>
            <a:t>altmetrics</a:t>
          </a:r>
          <a:endParaRPr lang="bg-BG"/>
        </a:p>
      </dgm:t>
    </dgm:pt>
    <dgm:pt modelId="{ACD93693-08C6-4278-BB30-14231858B826}" type="parTrans" cxnId="{27C59FC1-C60F-46B3-A17D-48831E0CB328}">
      <dgm:prSet/>
      <dgm:spPr/>
      <dgm:t>
        <a:bodyPr/>
        <a:lstStyle/>
        <a:p>
          <a:endParaRPr lang="bg-BG"/>
        </a:p>
      </dgm:t>
    </dgm:pt>
    <dgm:pt modelId="{B6741188-E408-4950-AC10-879EE43D7B01}" type="sibTrans" cxnId="{27C59FC1-C60F-46B3-A17D-48831E0CB328}">
      <dgm:prSet/>
      <dgm:spPr/>
      <dgm:t>
        <a:bodyPr/>
        <a:lstStyle/>
        <a:p>
          <a:endParaRPr lang="bg-BG"/>
        </a:p>
      </dgm:t>
    </dgm:pt>
    <dgm:pt modelId="{DFC0AB63-D314-4E81-B5F8-6B9EA3146CAC}">
      <dgm:prSet/>
      <dgm:spPr/>
      <dgm:t>
        <a:bodyPr/>
        <a:lstStyle/>
        <a:p>
          <a:r>
            <a:rPr lang="bg-BG" b="0" i="0"/>
            <a:t>Каталог на конкретни </a:t>
          </a:r>
          <a:r>
            <a:rPr lang="en-US" b="0" i="0"/>
            <a:t>altmetrics </a:t>
          </a:r>
          <a:r>
            <a:rPr lang="bg-BG" b="0" i="0"/>
            <a:t>и свързани индикатори</a:t>
          </a:r>
          <a:endParaRPr lang="bg-BG"/>
        </a:p>
      </dgm:t>
    </dgm:pt>
    <dgm:pt modelId="{69615E16-295F-457E-BF40-4778F6CCCDE2}" type="parTrans" cxnId="{CE9A009C-8250-4E1B-B0A2-84139F3EF408}">
      <dgm:prSet/>
      <dgm:spPr/>
      <dgm:t>
        <a:bodyPr/>
        <a:lstStyle/>
        <a:p>
          <a:endParaRPr lang="bg-BG"/>
        </a:p>
      </dgm:t>
    </dgm:pt>
    <dgm:pt modelId="{2EFBB868-2AA6-4FD2-B865-151D4B052841}" type="sibTrans" cxnId="{CE9A009C-8250-4E1B-B0A2-84139F3EF408}">
      <dgm:prSet/>
      <dgm:spPr/>
      <dgm:t>
        <a:bodyPr/>
        <a:lstStyle/>
        <a:p>
          <a:endParaRPr lang="bg-BG"/>
        </a:p>
      </dgm:t>
    </dgm:pt>
    <dgm:pt modelId="{161F388F-456F-4D30-B727-68B4532644C5}">
      <dgm:prSet/>
      <dgm:spPr/>
      <dgm:t>
        <a:bodyPr/>
        <a:lstStyle/>
        <a:p>
          <a:r>
            <a:rPr lang="bg-BG" b="0" i="0"/>
            <a:t>Тенденции</a:t>
          </a:r>
          <a:endParaRPr lang="bg-BG"/>
        </a:p>
      </dgm:t>
    </dgm:pt>
    <dgm:pt modelId="{455C8E78-C840-45DE-9250-C5A84B7C0B3D}" type="parTrans" cxnId="{B63BD0EF-B551-44DF-9531-9C045E8B5E21}">
      <dgm:prSet/>
      <dgm:spPr/>
      <dgm:t>
        <a:bodyPr/>
        <a:lstStyle/>
        <a:p>
          <a:endParaRPr lang="bg-BG"/>
        </a:p>
      </dgm:t>
    </dgm:pt>
    <dgm:pt modelId="{16CA395A-587E-40E6-9329-AD72466743E7}" type="sibTrans" cxnId="{B63BD0EF-B551-44DF-9531-9C045E8B5E21}">
      <dgm:prSet/>
      <dgm:spPr/>
      <dgm:t>
        <a:bodyPr/>
        <a:lstStyle/>
        <a:p>
          <a:endParaRPr lang="bg-BG"/>
        </a:p>
      </dgm:t>
    </dgm:pt>
    <dgm:pt modelId="{8A229531-6CB2-4524-8DBE-4AF29D8C761A}">
      <dgm:prSet/>
      <dgm:spPr/>
      <dgm:t>
        <a:bodyPr/>
        <a:lstStyle/>
        <a:p>
          <a:r>
            <a:rPr lang="bg-BG" b="0" i="0"/>
            <a:t>Западни инициативи: </a:t>
          </a:r>
          <a:r>
            <a:rPr lang="en-US" b="0" i="0"/>
            <a:t>DORA, Leiden, CoARA, OPUS, RAF </a:t>
          </a:r>
          <a:r>
            <a:rPr lang="bg-BG" b="0" i="0"/>
            <a:t>и </a:t>
          </a:r>
          <a:r>
            <a:rPr lang="en-US" b="0" i="0"/>
            <a:t>OSCAM2</a:t>
          </a:r>
          <a:endParaRPr lang="bg-BG"/>
        </a:p>
      </dgm:t>
    </dgm:pt>
    <dgm:pt modelId="{FAC88879-70A1-4FC6-9AD8-7051149F7EC2}" type="parTrans" cxnId="{A5885985-74BA-453D-B2B2-FD92E9BF683E}">
      <dgm:prSet/>
      <dgm:spPr/>
      <dgm:t>
        <a:bodyPr/>
        <a:lstStyle/>
        <a:p>
          <a:endParaRPr lang="bg-BG"/>
        </a:p>
      </dgm:t>
    </dgm:pt>
    <dgm:pt modelId="{968DAA4E-8D16-4AC8-AB66-11A05D5D23BF}" type="sibTrans" cxnId="{A5885985-74BA-453D-B2B2-FD92E9BF683E}">
      <dgm:prSet/>
      <dgm:spPr/>
      <dgm:t>
        <a:bodyPr/>
        <a:lstStyle/>
        <a:p>
          <a:endParaRPr lang="bg-BG"/>
        </a:p>
      </dgm:t>
    </dgm:pt>
    <dgm:pt modelId="{ADB4953F-AA03-4922-9B12-71976EE9E0E3}">
      <dgm:prSet/>
      <dgm:spPr/>
      <dgm:t>
        <a:bodyPr/>
        <a:lstStyle/>
        <a:p>
          <a:r>
            <a:rPr lang="bg-BG" b="0" i="0"/>
            <a:t>Китайският нов подход към оценяването на науката</a:t>
          </a:r>
          <a:endParaRPr lang="bg-BG"/>
        </a:p>
      </dgm:t>
    </dgm:pt>
    <dgm:pt modelId="{B56E97AB-5FA2-4EE0-83B1-36DCA652646F}" type="parTrans" cxnId="{C246D2A7-D050-4AEB-9CC4-83103A42C783}">
      <dgm:prSet/>
      <dgm:spPr/>
      <dgm:t>
        <a:bodyPr/>
        <a:lstStyle/>
        <a:p>
          <a:endParaRPr lang="bg-BG"/>
        </a:p>
      </dgm:t>
    </dgm:pt>
    <dgm:pt modelId="{ACD3FCF0-9251-4A4C-899F-DE4A227AC914}" type="sibTrans" cxnId="{C246D2A7-D050-4AEB-9CC4-83103A42C783}">
      <dgm:prSet/>
      <dgm:spPr/>
      <dgm:t>
        <a:bodyPr/>
        <a:lstStyle/>
        <a:p>
          <a:endParaRPr lang="bg-BG"/>
        </a:p>
      </dgm:t>
    </dgm:pt>
    <dgm:pt modelId="{E2630166-F4CF-494B-855A-C7C2AAD016FF}">
      <dgm:prSet/>
      <dgm:spPr/>
      <dgm:t>
        <a:bodyPr/>
        <a:lstStyle/>
        <a:p>
          <a:r>
            <a:rPr lang="bg-BG" b="0" i="0"/>
            <a:t>Сравнение между китайския и западния подход</a:t>
          </a:r>
          <a:endParaRPr lang="bg-BG"/>
        </a:p>
      </dgm:t>
    </dgm:pt>
    <dgm:pt modelId="{6C24941D-E573-4B26-8C7B-92C1192DC327}" type="parTrans" cxnId="{1D414D9F-7138-4699-B3E2-C27A38E7221F}">
      <dgm:prSet/>
      <dgm:spPr/>
      <dgm:t>
        <a:bodyPr/>
        <a:lstStyle/>
        <a:p>
          <a:endParaRPr lang="bg-BG"/>
        </a:p>
      </dgm:t>
    </dgm:pt>
    <dgm:pt modelId="{F7F761BE-8EBA-4F95-8AE0-E277CB98ACEC}" type="sibTrans" cxnId="{1D414D9F-7138-4699-B3E2-C27A38E7221F}">
      <dgm:prSet/>
      <dgm:spPr/>
      <dgm:t>
        <a:bodyPr/>
        <a:lstStyle/>
        <a:p>
          <a:endParaRPr lang="bg-BG"/>
        </a:p>
      </dgm:t>
    </dgm:pt>
    <dgm:pt modelId="{B2F71B6C-708A-426A-9A7D-B489058E606C}">
      <dgm:prSet/>
      <dgm:spPr/>
      <dgm:t>
        <a:bodyPr/>
        <a:lstStyle/>
        <a:p>
          <a:r>
            <a:rPr lang="bg-BG" b="0" i="0"/>
            <a:t>Картиране към </a:t>
          </a:r>
          <a:r>
            <a:rPr lang="en-US" b="0" i="0"/>
            <a:t>RAF, OSCAM2 </a:t>
          </a:r>
          <a:r>
            <a:rPr lang="bg-BG" b="0" i="0"/>
            <a:t>и китайския подход</a:t>
          </a:r>
          <a:endParaRPr lang="bg-BG"/>
        </a:p>
      </dgm:t>
    </dgm:pt>
    <dgm:pt modelId="{3E5F37D6-E23E-4C4A-8017-F871C8303798}" type="parTrans" cxnId="{68CAAE44-462D-46E2-A70B-CF2358071584}">
      <dgm:prSet/>
      <dgm:spPr/>
      <dgm:t>
        <a:bodyPr/>
        <a:lstStyle/>
        <a:p>
          <a:endParaRPr lang="bg-BG"/>
        </a:p>
      </dgm:t>
    </dgm:pt>
    <dgm:pt modelId="{0246D173-1239-41EB-A822-17D22B325F2F}" type="sibTrans" cxnId="{68CAAE44-462D-46E2-A70B-CF2358071584}">
      <dgm:prSet/>
      <dgm:spPr/>
      <dgm:t>
        <a:bodyPr/>
        <a:lstStyle/>
        <a:p>
          <a:endParaRPr lang="bg-BG"/>
        </a:p>
      </dgm:t>
    </dgm:pt>
    <dgm:pt modelId="{3D25F3C7-E485-40BD-A353-0D5DA22C14FA}">
      <dgm:prSet/>
      <dgm:spPr/>
      <dgm:t>
        <a:bodyPr/>
        <a:lstStyle/>
        <a:p>
          <a:r>
            <a:rPr lang="bg-BG" b="0" i="0"/>
            <a:t>Модел на оценяване като портфейл от метрики</a:t>
          </a:r>
          <a:endParaRPr lang="bg-BG"/>
        </a:p>
      </dgm:t>
    </dgm:pt>
    <dgm:pt modelId="{7CAB9E8C-3055-4510-9146-739D89F10978}" type="parTrans" cxnId="{20C60F57-0CE2-413C-8813-29B1CB6FE096}">
      <dgm:prSet/>
      <dgm:spPr/>
      <dgm:t>
        <a:bodyPr/>
        <a:lstStyle/>
        <a:p>
          <a:endParaRPr lang="bg-BG"/>
        </a:p>
      </dgm:t>
    </dgm:pt>
    <dgm:pt modelId="{68FB07B6-F431-4634-B69F-4153D3F275BD}" type="sibTrans" cxnId="{20C60F57-0CE2-413C-8813-29B1CB6FE096}">
      <dgm:prSet/>
      <dgm:spPr/>
      <dgm:t>
        <a:bodyPr/>
        <a:lstStyle/>
        <a:p>
          <a:endParaRPr lang="bg-BG"/>
        </a:p>
      </dgm:t>
    </dgm:pt>
    <dgm:pt modelId="{02A80E0C-6BFF-40D6-BD42-BB2C636B4F5B}" type="pres">
      <dgm:prSet presAssocID="{34602025-F88F-4A97-BEAA-1E8CC6D6059E}" presName="linear" presStyleCnt="0">
        <dgm:presLayoutVars>
          <dgm:animLvl val="lvl"/>
          <dgm:resizeHandles val="exact"/>
        </dgm:presLayoutVars>
      </dgm:prSet>
      <dgm:spPr/>
    </dgm:pt>
    <dgm:pt modelId="{871D7B13-D6FA-444C-BD4D-B02D8DD29F39}" type="pres">
      <dgm:prSet presAssocID="{10FA2E2F-F589-41D4-93EB-4C70CCB357B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5E13AC4-9602-4A7E-8B25-F7F08526F6D6}" type="pres">
      <dgm:prSet presAssocID="{EC232804-D520-41DC-BA7B-01919F59EF48}" presName="spacer" presStyleCnt="0"/>
      <dgm:spPr/>
    </dgm:pt>
    <dgm:pt modelId="{56665906-852A-419E-A3CE-15407F8DA7F3}" type="pres">
      <dgm:prSet presAssocID="{7C8432A3-C52B-4B76-94B0-C9BF94EF8E6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A00C3AC-D7C8-4286-A372-7224FF16C6E4}" type="pres">
      <dgm:prSet presAssocID="{7C8432A3-C52B-4B76-94B0-C9BF94EF8E63}" presName="childText" presStyleLbl="revTx" presStyleIdx="0" presStyleCnt="2">
        <dgm:presLayoutVars>
          <dgm:bulletEnabled val="1"/>
        </dgm:presLayoutVars>
      </dgm:prSet>
      <dgm:spPr/>
    </dgm:pt>
    <dgm:pt modelId="{1391A290-6D41-499A-878F-D317E04A83AD}" type="pres">
      <dgm:prSet presAssocID="{161F388F-456F-4D30-B727-68B4532644C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C3D4B1B-70B1-4411-BC42-61A05BA21884}" type="pres">
      <dgm:prSet presAssocID="{161F388F-456F-4D30-B727-68B4532644C5}" presName="childText" presStyleLbl="revTx" presStyleIdx="1" presStyleCnt="2">
        <dgm:presLayoutVars>
          <dgm:bulletEnabled val="1"/>
        </dgm:presLayoutVars>
      </dgm:prSet>
      <dgm:spPr/>
    </dgm:pt>
    <dgm:pt modelId="{B7AEBCAF-40FC-4E29-885D-E62ABCC580C4}" type="pres">
      <dgm:prSet presAssocID="{3D25F3C7-E485-40BD-A353-0D5DA22C14F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4A3040C-A82B-46D6-913B-B0556D409E92}" type="presOf" srcId="{10FA2E2F-F589-41D4-93EB-4C70CCB357BA}" destId="{871D7B13-D6FA-444C-BD4D-B02D8DD29F39}" srcOrd="0" destOrd="0" presId="urn:microsoft.com/office/officeart/2005/8/layout/vList2"/>
    <dgm:cxn modelId="{6B5F7113-8644-435B-8F5E-65ECF2C13255}" type="presOf" srcId="{ADB4953F-AA03-4922-9B12-71976EE9E0E3}" destId="{DC3D4B1B-70B1-4411-BC42-61A05BA21884}" srcOrd="0" destOrd="1" presId="urn:microsoft.com/office/officeart/2005/8/layout/vList2"/>
    <dgm:cxn modelId="{A61B4717-C56C-49ED-9898-DDB5FD4B4133}" srcId="{34602025-F88F-4A97-BEAA-1E8CC6D6059E}" destId="{10FA2E2F-F589-41D4-93EB-4C70CCB357BA}" srcOrd="0" destOrd="0" parTransId="{6F8B6F37-AFE5-4220-A353-BE26051FA933}" sibTransId="{EC232804-D520-41DC-BA7B-01919F59EF48}"/>
    <dgm:cxn modelId="{0BF3E227-3B9F-4CF3-AF09-EBA0F4A92135}" srcId="{7C8432A3-C52B-4B76-94B0-C9BF94EF8E63}" destId="{1601FF4B-A8B1-490A-958F-EDA337E52A0E}" srcOrd="1" destOrd="0" parTransId="{5736A4EE-6CC4-4D06-8AC8-D9680A7FDEA6}" sibTransId="{D2952A8F-EC9A-48D4-A4E2-AB1223B86D90}"/>
    <dgm:cxn modelId="{68CAAE44-462D-46E2-A70B-CF2358071584}" srcId="{161F388F-456F-4D30-B727-68B4532644C5}" destId="{B2F71B6C-708A-426A-9A7D-B489058E606C}" srcOrd="3" destOrd="0" parTransId="{3E5F37D6-E23E-4C4A-8017-F871C8303798}" sibTransId="{0246D173-1239-41EB-A822-17D22B325F2F}"/>
    <dgm:cxn modelId="{6703C94A-A768-476E-AD2E-39A90B93E7DA}" type="presOf" srcId="{1601FF4B-A8B1-490A-958F-EDA337E52A0E}" destId="{FA00C3AC-D7C8-4286-A372-7224FF16C6E4}" srcOrd="0" destOrd="1" presId="urn:microsoft.com/office/officeart/2005/8/layout/vList2"/>
    <dgm:cxn modelId="{C7FBB94C-4353-4909-A727-C508AD0C75D8}" type="presOf" srcId="{C770B90F-C824-4FD8-B633-B7B7232DA179}" destId="{FA00C3AC-D7C8-4286-A372-7224FF16C6E4}" srcOrd="0" destOrd="3" presId="urn:microsoft.com/office/officeart/2005/8/layout/vList2"/>
    <dgm:cxn modelId="{5C88BE72-8A26-4F24-938B-7CBA785B730E}" type="presOf" srcId="{8A229531-6CB2-4524-8DBE-4AF29D8C761A}" destId="{DC3D4B1B-70B1-4411-BC42-61A05BA21884}" srcOrd="0" destOrd="0" presId="urn:microsoft.com/office/officeart/2005/8/layout/vList2"/>
    <dgm:cxn modelId="{20C60F57-0CE2-413C-8813-29B1CB6FE096}" srcId="{34602025-F88F-4A97-BEAA-1E8CC6D6059E}" destId="{3D25F3C7-E485-40BD-A353-0D5DA22C14FA}" srcOrd="3" destOrd="0" parTransId="{7CAB9E8C-3055-4510-9146-739D89F10978}" sibTransId="{68FB07B6-F431-4634-B69F-4153D3F275BD}"/>
    <dgm:cxn modelId="{A5885985-74BA-453D-B2B2-FD92E9BF683E}" srcId="{161F388F-456F-4D30-B727-68B4532644C5}" destId="{8A229531-6CB2-4524-8DBE-4AF29D8C761A}" srcOrd="0" destOrd="0" parTransId="{FAC88879-70A1-4FC6-9AD8-7051149F7EC2}" sibTransId="{968DAA4E-8D16-4AC8-AB66-11A05D5D23BF}"/>
    <dgm:cxn modelId="{9FCA7487-1F4D-4394-B460-FA6A09C3981F}" type="presOf" srcId="{161F388F-456F-4D30-B727-68B4532644C5}" destId="{1391A290-6D41-499A-878F-D317E04A83AD}" srcOrd="0" destOrd="0" presId="urn:microsoft.com/office/officeart/2005/8/layout/vList2"/>
    <dgm:cxn modelId="{ACF5DA87-72B8-45DE-BDA1-614F262201A3}" type="presOf" srcId="{BE42030D-1E4F-464C-85E3-82DF12D285E9}" destId="{FA00C3AC-D7C8-4286-A372-7224FF16C6E4}" srcOrd="0" destOrd="0" presId="urn:microsoft.com/office/officeart/2005/8/layout/vList2"/>
    <dgm:cxn modelId="{CE9A009C-8250-4E1B-B0A2-84139F3EF408}" srcId="{C770B90F-C824-4FD8-B633-B7B7232DA179}" destId="{DFC0AB63-D314-4E81-B5F8-6B9EA3146CAC}" srcOrd="1" destOrd="0" parTransId="{69615E16-295F-457E-BF40-4778F6CCCDE2}" sibTransId="{2EFBB868-2AA6-4FD2-B865-151D4B052841}"/>
    <dgm:cxn modelId="{E407B59C-46D6-4CEF-8637-6F3BC67E03D3}" srcId="{7C8432A3-C52B-4B76-94B0-C9BF94EF8E63}" destId="{BE42030D-1E4F-464C-85E3-82DF12D285E9}" srcOrd="0" destOrd="0" parTransId="{EFFF3A27-C616-435D-9CBF-B263B265A4A7}" sibTransId="{28992971-E2E2-4DEB-84BF-934C61B73B46}"/>
    <dgm:cxn modelId="{7A2D419E-85C4-476B-9BE9-52C1E739AF30}" type="presOf" srcId="{430D8884-551D-4015-9708-DE785E29E125}" destId="{FA00C3AC-D7C8-4286-A372-7224FF16C6E4}" srcOrd="0" destOrd="4" presId="urn:microsoft.com/office/officeart/2005/8/layout/vList2"/>
    <dgm:cxn modelId="{1D414D9F-7138-4699-B3E2-C27A38E7221F}" srcId="{161F388F-456F-4D30-B727-68B4532644C5}" destId="{E2630166-F4CF-494B-855A-C7C2AAD016FF}" srcOrd="2" destOrd="0" parTransId="{6C24941D-E573-4B26-8C7B-92C1192DC327}" sibTransId="{F7F761BE-8EBA-4F95-8AE0-E277CB98ACEC}"/>
    <dgm:cxn modelId="{2646BAA3-4B66-4116-AB52-1E48F91ACC61}" type="presOf" srcId="{3D25F3C7-E485-40BD-A353-0D5DA22C14FA}" destId="{B7AEBCAF-40FC-4E29-885D-E62ABCC580C4}" srcOrd="0" destOrd="0" presId="urn:microsoft.com/office/officeart/2005/8/layout/vList2"/>
    <dgm:cxn modelId="{C246D2A7-D050-4AEB-9CC4-83103A42C783}" srcId="{161F388F-456F-4D30-B727-68B4532644C5}" destId="{ADB4953F-AA03-4922-9B12-71976EE9E0E3}" srcOrd="1" destOrd="0" parTransId="{B56E97AB-5FA2-4EE0-83B1-36DCA652646F}" sibTransId="{ACD3FCF0-9251-4A4C-899F-DE4A227AC914}"/>
    <dgm:cxn modelId="{E17109BB-A8D0-45B0-9262-B5A65B79D851}" type="presOf" srcId="{7404D406-756B-414E-99F3-578E835FBA50}" destId="{FA00C3AC-D7C8-4286-A372-7224FF16C6E4}" srcOrd="0" destOrd="2" presId="urn:microsoft.com/office/officeart/2005/8/layout/vList2"/>
    <dgm:cxn modelId="{27C59FC1-C60F-46B3-A17D-48831E0CB328}" srcId="{C770B90F-C824-4FD8-B633-B7B7232DA179}" destId="{430D8884-551D-4015-9708-DE785E29E125}" srcOrd="0" destOrd="0" parTransId="{ACD93693-08C6-4278-BB30-14231858B826}" sibTransId="{B6741188-E408-4950-AC10-879EE43D7B01}"/>
    <dgm:cxn modelId="{DE27F7C1-7739-4C36-8245-E040298256FE}" type="presOf" srcId="{E2630166-F4CF-494B-855A-C7C2AAD016FF}" destId="{DC3D4B1B-70B1-4411-BC42-61A05BA21884}" srcOrd="0" destOrd="2" presId="urn:microsoft.com/office/officeart/2005/8/layout/vList2"/>
    <dgm:cxn modelId="{BE7DCAC4-4F55-4ABD-B9F1-94BB99F0872D}" type="presOf" srcId="{B2F71B6C-708A-426A-9A7D-B489058E606C}" destId="{DC3D4B1B-70B1-4411-BC42-61A05BA21884}" srcOrd="0" destOrd="3" presId="urn:microsoft.com/office/officeart/2005/8/layout/vList2"/>
    <dgm:cxn modelId="{4340CCC7-822A-4963-B5BA-8565D36F209F}" srcId="{7C8432A3-C52B-4B76-94B0-C9BF94EF8E63}" destId="{C770B90F-C824-4FD8-B633-B7B7232DA179}" srcOrd="3" destOrd="0" parTransId="{2173D3ED-EFCA-426C-89A7-FEE4A8966796}" sibTransId="{09E8E194-1959-4E56-8368-F5007C52F021}"/>
    <dgm:cxn modelId="{CF932CD1-69DF-4B69-A8C3-39012A884F5B}" srcId="{34602025-F88F-4A97-BEAA-1E8CC6D6059E}" destId="{7C8432A3-C52B-4B76-94B0-C9BF94EF8E63}" srcOrd="1" destOrd="0" parTransId="{43E453D1-D6B8-43F6-B3A1-F14BFBD89746}" sibTransId="{10E2C9C6-D460-4ECA-9406-180D803C568F}"/>
    <dgm:cxn modelId="{3CAEBCD4-F3EF-4805-96D2-387E146D5790}" srcId="{7C8432A3-C52B-4B76-94B0-C9BF94EF8E63}" destId="{7404D406-756B-414E-99F3-578E835FBA50}" srcOrd="2" destOrd="0" parTransId="{6A775B1C-3684-4FB7-9B58-A994E633AAB2}" sibTransId="{CAD53B97-45D2-4A75-B7A3-0BFB7A1EF351}"/>
    <dgm:cxn modelId="{EC4BADE2-F9A9-4590-9201-D74756206159}" type="presOf" srcId="{DFC0AB63-D314-4E81-B5F8-6B9EA3146CAC}" destId="{FA00C3AC-D7C8-4286-A372-7224FF16C6E4}" srcOrd="0" destOrd="5" presId="urn:microsoft.com/office/officeart/2005/8/layout/vList2"/>
    <dgm:cxn modelId="{D6C742EF-C661-4AA6-940E-8428489632D8}" type="presOf" srcId="{7C8432A3-C52B-4B76-94B0-C9BF94EF8E63}" destId="{56665906-852A-419E-A3CE-15407F8DA7F3}" srcOrd="0" destOrd="0" presId="urn:microsoft.com/office/officeart/2005/8/layout/vList2"/>
    <dgm:cxn modelId="{B63BD0EF-B551-44DF-9531-9C045E8B5E21}" srcId="{34602025-F88F-4A97-BEAA-1E8CC6D6059E}" destId="{161F388F-456F-4D30-B727-68B4532644C5}" srcOrd="2" destOrd="0" parTransId="{455C8E78-C840-45DE-9250-C5A84B7C0B3D}" sibTransId="{16CA395A-587E-40E6-9329-AD72466743E7}"/>
    <dgm:cxn modelId="{29AFA5F5-1D75-4216-A667-2052E8FEDE7B}" type="presOf" srcId="{34602025-F88F-4A97-BEAA-1E8CC6D6059E}" destId="{02A80E0C-6BFF-40D6-BD42-BB2C636B4F5B}" srcOrd="0" destOrd="0" presId="urn:microsoft.com/office/officeart/2005/8/layout/vList2"/>
    <dgm:cxn modelId="{4E9930A7-552D-4322-9F1B-20720894736D}" type="presParOf" srcId="{02A80E0C-6BFF-40D6-BD42-BB2C636B4F5B}" destId="{871D7B13-D6FA-444C-BD4D-B02D8DD29F39}" srcOrd="0" destOrd="0" presId="urn:microsoft.com/office/officeart/2005/8/layout/vList2"/>
    <dgm:cxn modelId="{03CD5EE4-3F03-46AF-B9F8-ED66E71C1D7F}" type="presParOf" srcId="{02A80E0C-6BFF-40D6-BD42-BB2C636B4F5B}" destId="{75E13AC4-9602-4A7E-8B25-F7F08526F6D6}" srcOrd="1" destOrd="0" presId="urn:microsoft.com/office/officeart/2005/8/layout/vList2"/>
    <dgm:cxn modelId="{51992C8B-C50D-4E19-A562-7988DFFC4B7C}" type="presParOf" srcId="{02A80E0C-6BFF-40D6-BD42-BB2C636B4F5B}" destId="{56665906-852A-419E-A3CE-15407F8DA7F3}" srcOrd="2" destOrd="0" presId="urn:microsoft.com/office/officeart/2005/8/layout/vList2"/>
    <dgm:cxn modelId="{3BB7A933-F839-4D05-8DA3-7A76B8FBF303}" type="presParOf" srcId="{02A80E0C-6BFF-40D6-BD42-BB2C636B4F5B}" destId="{FA00C3AC-D7C8-4286-A372-7224FF16C6E4}" srcOrd="3" destOrd="0" presId="urn:microsoft.com/office/officeart/2005/8/layout/vList2"/>
    <dgm:cxn modelId="{7138BB7B-493A-42D2-9062-A2DAA551D997}" type="presParOf" srcId="{02A80E0C-6BFF-40D6-BD42-BB2C636B4F5B}" destId="{1391A290-6D41-499A-878F-D317E04A83AD}" srcOrd="4" destOrd="0" presId="urn:microsoft.com/office/officeart/2005/8/layout/vList2"/>
    <dgm:cxn modelId="{28650EFA-1599-4C5E-9237-709BDF08D74A}" type="presParOf" srcId="{02A80E0C-6BFF-40D6-BD42-BB2C636B4F5B}" destId="{DC3D4B1B-70B1-4411-BC42-61A05BA21884}" srcOrd="5" destOrd="0" presId="urn:microsoft.com/office/officeart/2005/8/layout/vList2"/>
    <dgm:cxn modelId="{DB76D69F-998F-438D-84EB-EBF537273FAF}" type="presParOf" srcId="{02A80E0C-6BFF-40D6-BD42-BB2C636B4F5B}" destId="{B7AEBCAF-40FC-4E29-885D-E62ABCC580C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4EA8742-1D50-44ED-8407-FE537E603F5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2962221E-A9CF-4E95-AAFA-D14A3E482984}">
      <dgm:prSet custT="1"/>
      <dgm:spPr/>
      <dgm:t>
        <a:bodyPr/>
        <a:lstStyle/>
        <a:p>
          <a:r>
            <a:rPr lang="en-US" sz="2400" b="0" i="0" dirty="0" err="1"/>
            <a:t>Altmetrics</a:t>
          </a:r>
          <a:r>
            <a:rPr lang="en-US" sz="2400" b="0" i="0" dirty="0"/>
            <a:t> </a:t>
          </a:r>
          <a:r>
            <a:rPr lang="en-US" sz="2400" b="0" i="0" dirty="0" err="1"/>
            <a:t>възникват</a:t>
          </a:r>
          <a:r>
            <a:rPr lang="en-US" sz="2400" b="0" i="0" dirty="0"/>
            <a:t> </a:t>
          </a:r>
          <a:r>
            <a:rPr lang="en-US" sz="2400" b="0" i="0" dirty="0" err="1"/>
            <a:t>като</a:t>
          </a:r>
          <a:r>
            <a:rPr lang="en-US" sz="2400" b="0" i="0" dirty="0"/>
            <a:t> </a:t>
          </a:r>
          <a:r>
            <a:rPr lang="en-US" sz="2400" b="0" i="0" dirty="0" err="1"/>
            <a:t>опит</a:t>
          </a:r>
          <a:r>
            <a:rPr lang="en-US" sz="2400" b="0" i="0" dirty="0"/>
            <a:t> </a:t>
          </a:r>
          <a:r>
            <a:rPr lang="en-US" sz="2400" b="0" i="0" dirty="0" err="1"/>
            <a:t>да</a:t>
          </a:r>
          <a:r>
            <a:rPr lang="en-US" sz="2400" b="0" i="0" dirty="0"/>
            <a:t> </a:t>
          </a:r>
          <a:r>
            <a:rPr lang="en-US" sz="2400" b="0" i="0" dirty="0" err="1"/>
            <a:t>се</a:t>
          </a:r>
          <a:r>
            <a:rPr lang="en-US" sz="2400" b="0" i="0" dirty="0"/>
            <a:t> </a:t>
          </a:r>
          <a:r>
            <a:rPr lang="en-US" sz="2400" b="0" i="0" dirty="0" err="1"/>
            <a:t>уловят</a:t>
          </a:r>
          <a:r>
            <a:rPr lang="en-US" sz="2400" b="0" i="0" dirty="0"/>
            <a:t> </a:t>
          </a:r>
          <a:r>
            <a:rPr lang="en-US" sz="2400" b="0" i="0" dirty="0" err="1"/>
            <a:t>следи</a:t>
          </a:r>
          <a:r>
            <a:rPr lang="en-US" sz="2400" b="0" i="0" dirty="0"/>
            <a:t> </a:t>
          </a:r>
          <a:r>
            <a:rPr lang="en-US" sz="2400" b="0" i="0" dirty="0" err="1"/>
            <a:t>от</a:t>
          </a:r>
          <a:r>
            <a:rPr lang="en-US" sz="2400" b="0" i="0" dirty="0"/>
            <a:t> </a:t>
          </a:r>
          <a:r>
            <a:rPr lang="en-US" sz="2400" b="0" i="0" dirty="0" err="1"/>
            <a:t>въздействие</a:t>
          </a:r>
          <a:r>
            <a:rPr lang="en-US" sz="2400" b="0" i="0" dirty="0"/>
            <a:t>, </a:t>
          </a:r>
          <a:r>
            <a:rPr lang="en-US" sz="2400" b="0" i="0" dirty="0" err="1"/>
            <a:t>които</a:t>
          </a:r>
          <a:r>
            <a:rPr lang="en-US" sz="2400" b="0" i="0" dirty="0"/>
            <a:t> </a:t>
          </a:r>
          <a:r>
            <a:rPr lang="en-US" sz="2400" b="0" i="0" dirty="0" err="1"/>
            <a:t>не</a:t>
          </a:r>
          <a:r>
            <a:rPr lang="en-US" sz="2400" b="0" i="0" dirty="0"/>
            <a:t> </a:t>
          </a:r>
          <a:r>
            <a:rPr lang="en-US" sz="2400" b="0" i="0" dirty="0" err="1"/>
            <a:t>се</a:t>
          </a:r>
          <a:r>
            <a:rPr lang="en-US" sz="2400" b="0" i="0" dirty="0"/>
            <a:t> </a:t>
          </a:r>
          <a:r>
            <a:rPr lang="en-US" sz="2400" b="0" i="0" dirty="0" err="1"/>
            <a:t>виждат</a:t>
          </a:r>
          <a:r>
            <a:rPr lang="en-US" sz="2400" b="0" i="0" dirty="0"/>
            <a:t> в </a:t>
          </a:r>
          <a:r>
            <a:rPr lang="en-US" sz="2400" b="0" i="0" dirty="0" err="1"/>
            <a:t>традиционните</a:t>
          </a:r>
          <a:r>
            <a:rPr lang="en-US" sz="2400" b="0" i="0" dirty="0"/>
            <a:t> </a:t>
          </a:r>
          <a:r>
            <a:rPr lang="en-US" sz="2400" b="0" i="0" dirty="0" err="1"/>
            <a:t>цитатни</a:t>
          </a:r>
          <a:r>
            <a:rPr lang="en-US" sz="2400" b="0" i="0" dirty="0"/>
            <a:t> </a:t>
          </a:r>
          <a:r>
            <a:rPr lang="en-US" sz="2400" b="0" i="0" dirty="0" err="1"/>
            <a:t>индекси</a:t>
          </a:r>
          <a:r>
            <a:rPr lang="en-US" sz="2400" b="0" i="0" dirty="0"/>
            <a:t>. </a:t>
          </a:r>
        </a:p>
      </dgm:t>
    </dgm:pt>
    <dgm:pt modelId="{FB1AD3F2-F252-44A3-BD31-8FB055A206DB}" type="parTrans" cxnId="{623584D9-B564-43D2-8588-B30AAB73C6E2}">
      <dgm:prSet/>
      <dgm:spPr/>
      <dgm:t>
        <a:bodyPr/>
        <a:lstStyle/>
        <a:p>
          <a:endParaRPr lang="bg-BG" sz="1400"/>
        </a:p>
      </dgm:t>
    </dgm:pt>
    <dgm:pt modelId="{2CF22312-72E6-43D7-A94B-03B612E91463}" type="sibTrans" cxnId="{623584D9-B564-43D2-8588-B30AAB73C6E2}">
      <dgm:prSet/>
      <dgm:spPr/>
      <dgm:t>
        <a:bodyPr/>
        <a:lstStyle/>
        <a:p>
          <a:endParaRPr lang="bg-BG" sz="1400"/>
        </a:p>
      </dgm:t>
    </dgm:pt>
    <dgm:pt modelId="{93FF54CB-45F0-4D5B-AD64-D45E08B18E39}">
      <dgm:prSet custT="1"/>
      <dgm:spPr/>
      <dgm:t>
        <a:bodyPr/>
        <a:lstStyle/>
        <a:p>
          <a:r>
            <a:rPr lang="en-US" sz="2400" b="0" i="0" dirty="0" err="1"/>
            <a:t>Манифестът</a:t>
          </a:r>
          <a:r>
            <a:rPr lang="en-US" sz="2400" b="0" i="0" dirty="0"/>
            <a:t> </a:t>
          </a:r>
          <a:r>
            <a:rPr lang="en-US" sz="2400" b="0" i="0" dirty="0" err="1"/>
            <a:t>за</a:t>
          </a:r>
          <a:r>
            <a:rPr lang="en-US" sz="2400" b="0" i="0" dirty="0"/>
            <a:t> </a:t>
          </a:r>
          <a:r>
            <a:rPr lang="en-US" sz="2400" b="0" i="0" dirty="0" err="1"/>
            <a:t>altmetrics</a:t>
          </a:r>
          <a:r>
            <a:rPr lang="en-US" sz="2400" b="0" i="0" dirty="0"/>
            <a:t> </a:t>
          </a:r>
          <a:r>
            <a:rPr lang="en-US" sz="2400" b="0" i="0" dirty="0" err="1"/>
            <a:t>от</a:t>
          </a:r>
          <a:r>
            <a:rPr lang="en-US" sz="2400" b="0" i="0" dirty="0"/>
            <a:t> 2011 г. </a:t>
          </a:r>
          <a:r>
            <a:rPr lang="en-US" sz="2400" b="0" i="0" dirty="0" err="1"/>
            <a:t>поставя</a:t>
          </a:r>
          <a:r>
            <a:rPr lang="en-US" sz="2400" b="0" i="0" dirty="0"/>
            <a:t> </a:t>
          </a:r>
          <a:r>
            <a:rPr lang="en-US" sz="2400" b="0" i="0" dirty="0" err="1"/>
            <a:t>идеята</a:t>
          </a:r>
          <a:r>
            <a:rPr lang="en-US" sz="2400" b="0" i="0" dirty="0"/>
            <a:t> </a:t>
          </a:r>
          <a:r>
            <a:rPr lang="en-US" sz="2400" b="0" i="0" dirty="0" err="1"/>
            <a:t>за</a:t>
          </a:r>
          <a:r>
            <a:rPr lang="en-US" sz="2400" b="0" i="0" dirty="0"/>
            <a:t> </a:t>
          </a:r>
          <a:r>
            <a:rPr lang="en-US" sz="2400" b="0" i="0" dirty="0" err="1"/>
            <a:t>по-бързи</a:t>
          </a:r>
          <a:r>
            <a:rPr lang="en-US" sz="2400" b="0" i="0" dirty="0"/>
            <a:t> и </a:t>
          </a:r>
          <a:r>
            <a:rPr lang="en-US" sz="2400" b="0" i="0" dirty="0" err="1"/>
            <a:t>по-разнообразни</a:t>
          </a:r>
          <a:r>
            <a:rPr lang="en-US" sz="2400" b="0" i="0" dirty="0"/>
            <a:t> </a:t>
          </a:r>
          <a:r>
            <a:rPr lang="en-US" sz="2400" b="0" i="0" dirty="0" err="1"/>
            <a:t>сигнали</a:t>
          </a:r>
          <a:r>
            <a:rPr lang="en-US" sz="2400" b="0" i="0" dirty="0"/>
            <a:t> </a:t>
          </a:r>
          <a:r>
            <a:rPr lang="en-US" sz="2400" b="0" i="0" dirty="0" err="1"/>
            <a:t>за</a:t>
          </a:r>
          <a:r>
            <a:rPr lang="en-US" sz="2400" b="0" i="0" dirty="0"/>
            <a:t> </a:t>
          </a:r>
          <a:r>
            <a:rPr lang="en-US" sz="2400" b="0" i="0" dirty="0" err="1"/>
            <a:t>внимание</a:t>
          </a:r>
          <a:r>
            <a:rPr lang="en-US" sz="2400" b="0" i="0" dirty="0"/>
            <a:t> и </a:t>
          </a:r>
          <a:r>
            <a:rPr lang="en-US" sz="2400" b="0" i="0" dirty="0" err="1"/>
            <a:t>употреба</a:t>
          </a:r>
          <a:r>
            <a:rPr lang="en-US" sz="2400" b="0" i="0" dirty="0"/>
            <a:t> </a:t>
          </a:r>
          <a:r>
            <a:rPr lang="en-US" sz="2400" b="0" i="0" dirty="0" err="1"/>
            <a:t>на</a:t>
          </a:r>
          <a:r>
            <a:rPr lang="en-US" sz="2400" b="0" i="0" dirty="0"/>
            <a:t> </a:t>
          </a:r>
          <a:r>
            <a:rPr lang="en-US" sz="2400" b="0" i="0" dirty="0" err="1"/>
            <a:t>научни</a:t>
          </a:r>
          <a:r>
            <a:rPr lang="en-US" sz="2400" b="0" i="0" dirty="0"/>
            <a:t> </a:t>
          </a:r>
          <a:r>
            <a:rPr lang="en-US" sz="2400" b="0" i="0" dirty="0" err="1"/>
            <a:t>резултати</a:t>
          </a:r>
          <a:r>
            <a:rPr lang="en-US" sz="2400" b="0" i="0" dirty="0"/>
            <a:t> [S17]. </a:t>
          </a:r>
        </a:p>
      </dgm:t>
    </dgm:pt>
    <dgm:pt modelId="{CC16EC12-CFEA-4F55-A03F-F1061FCD56B6}" type="parTrans" cxnId="{FE60D37B-A742-41FA-A908-A71627AB5D0D}">
      <dgm:prSet/>
      <dgm:spPr/>
    </dgm:pt>
    <dgm:pt modelId="{4C2FAE49-AE46-4789-84D8-691A89AE4B70}" type="sibTrans" cxnId="{FE60D37B-A742-41FA-A908-A71627AB5D0D}">
      <dgm:prSet/>
      <dgm:spPr/>
    </dgm:pt>
    <dgm:pt modelId="{1383B8E2-7F86-4DEC-9118-BB622FADE53D}">
      <dgm:prSet custT="1"/>
      <dgm:spPr/>
      <dgm:t>
        <a:bodyPr/>
        <a:lstStyle/>
        <a:p>
          <a:r>
            <a:rPr lang="en-US" sz="2400" b="0" i="0"/>
            <a:t>От </a:t>
          </a:r>
          <a:r>
            <a:rPr lang="en-US" sz="2400" b="0" i="0" dirty="0" err="1"/>
            <a:t>тогава</a:t>
          </a:r>
          <a:r>
            <a:rPr lang="en-US" sz="2400" b="0" i="0" dirty="0"/>
            <a:t> </a:t>
          </a:r>
          <a:r>
            <a:rPr lang="en-US" sz="2400" b="0" i="0" dirty="0" err="1"/>
            <a:t>полето</a:t>
          </a:r>
          <a:r>
            <a:rPr lang="en-US" sz="2400" b="0" i="0" dirty="0"/>
            <a:t> </a:t>
          </a:r>
          <a:r>
            <a:rPr lang="en-US" sz="2400" b="0" i="0" dirty="0" err="1"/>
            <a:t>се</a:t>
          </a:r>
          <a:r>
            <a:rPr lang="en-US" sz="2400" b="0" i="0" dirty="0"/>
            <a:t> </a:t>
          </a:r>
          <a:r>
            <a:rPr lang="en-US" sz="2400" b="0" i="0" dirty="0" err="1"/>
            <a:t>институционализира</a:t>
          </a:r>
          <a:r>
            <a:rPr lang="en-US" sz="2400" b="0" i="0" dirty="0"/>
            <a:t> </a:t>
          </a:r>
          <a:r>
            <a:rPr lang="en-US" sz="2400" b="0" i="0" dirty="0" err="1"/>
            <a:t>чрез</a:t>
          </a:r>
          <a:r>
            <a:rPr lang="en-US" sz="2400" b="0" i="0" dirty="0"/>
            <a:t> </a:t>
          </a:r>
          <a:r>
            <a:rPr lang="en-US" sz="2400" b="0" i="0" dirty="0" err="1"/>
            <a:t>платформи</a:t>
          </a:r>
          <a:r>
            <a:rPr lang="en-US" sz="2400" b="0" i="0" dirty="0"/>
            <a:t> </a:t>
          </a:r>
          <a:r>
            <a:rPr lang="en-US" sz="2400" b="0" i="0" dirty="0" err="1"/>
            <a:t>като</a:t>
          </a:r>
          <a:r>
            <a:rPr lang="en-US" sz="2400" b="0" i="0" dirty="0"/>
            <a:t> Altmetric.com, </a:t>
          </a:r>
          <a:r>
            <a:rPr lang="en-US" sz="2400" b="0" i="0" dirty="0" err="1"/>
            <a:t>PlumX</a:t>
          </a:r>
          <a:r>
            <a:rPr lang="en-US" sz="2400" b="0" i="0" dirty="0"/>
            <a:t>, Overton, </a:t>
          </a:r>
          <a:r>
            <a:rPr lang="en-US" sz="2400" b="0" i="0" dirty="0" err="1"/>
            <a:t>DataCite</a:t>
          </a:r>
          <a:r>
            <a:rPr lang="en-US" sz="2400" b="0" i="0" dirty="0"/>
            <a:t>/Make Data Count, Dimensions, Scopus/</a:t>
          </a:r>
          <a:r>
            <a:rPr lang="en-US" sz="2400" b="0" i="0" dirty="0" err="1"/>
            <a:t>SciVal</a:t>
          </a:r>
          <a:r>
            <a:rPr lang="en-US" sz="2400" b="0" i="0" dirty="0"/>
            <a:t> и </a:t>
          </a:r>
          <a:r>
            <a:rPr lang="en-US" sz="2400" b="0" i="0" dirty="0" err="1"/>
            <a:t>различни</a:t>
          </a:r>
          <a:r>
            <a:rPr lang="en-US" sz="2400" b="0" i="0" dirty="0"/>
            <a:t> </a:t>
          </a:r>
          <a:r>
            <a:rPr lang="en-US" sz="2400" b="0" i="0" dirty="0" err="1"/>
            <a:t>репозиториумни</a:t>
          </a:r>
          <a:r>
            <a:rPr lang="en-US" sz="2400" b="0" i="0" dirty="0"/>
            <a:t> </a:t>
          </a:r>
          <a:r>
            <a:rPr lang="en-US" sz="2400" b="0" i="0" dirty="0" err="1"/>
            <a:t>системи</a:t>
          </a:r>
          <a:r>
            <a:rPr lang="en-US" sz="2400" b="0" i="0" dirty="0"/>
            <a:t>.</a:t>
          </a:r>
          <a:endParaRPr lang="bg-BG" sz="2400" dirty="0"/>
        </a:p>
      </dgm:t>
    </dgm:pt>
    <dgm:pt modelId="{8F4C80E6-132A-415E-B93F-AE28BB33766E}" type="parTrans" cxnId="{8C91CFA7-4E63-43D4-8878-0452EC340AC2}">
      <dgm:prSet/>
      <dgm:spPr/>
    </dgm:pt>
    <dgm:pt modelId="{518CDFD4-1211-415E-93FD-1932AFDA03D3}" type="sibTrans" cxnId="{8C91CFA7-4E63-43D4-8878-0452EC340AC2}">
      <dgm:prSet/>
      <dgm:spPr/>
    </dgm:pt>
    <dgm:pt modelId="{C576436D-D89A-4F39-BB46-8BA3F8437502}" type="pres">
      <dgm:prSet presAssocID="{B4EA8742-1D50-44ED-8407-FE537E603F56}" presName="vert0" presStyleCnt="0">
        <dgm:presLayoutVars>
          <dgm:dir/>
          <dgm:animOne val="branch"/>
          <dgm:animLvl val="lvl"/>
        </dgm:presLayoutVars>
      </dgm:prSet>
      <dgm:spPr/>
    </dgm:pt>
    <dgm:pt modelId="{F3AF4C3E-C7E0-473E-A455-92B8D398B441}" type="pres">
      <dgm:prSet presAssocID="{2962221E-A9CF-4E95-AAFA-D14A3E482984}" presName="thickLine" presStyleLbl="alignNode1" presStyleIdx="0" presStyleCnt="3"/>
      <dgm:spPr/>
    </dgm:pt>
    <dgm:pt modelId="{E625595D-D286-4992-A682-49A783F51F05}" type="pres">
      <dgm:prSet presAssocID="{2962221E-A9CF-4E95-AAFA-D14A3E482984}" presName="horz1" presStyleCnt="0"/>
      <dgm:spPr/>
    </dgm:pt>
    <dgm:pt modelId="{09D7F32A-F0A6-406B-A4FC-0297A18A8974}" type="pres">
      <dgm:prSet presAssocID="{2962221E-A9CF-4E95-AAFA-D14A3E482984}" presName="tx1" presStyleLbl="revTx" presStyleIdx="0" presStyleCnt="3"/>
      <dgm:spPr/>
    </dgm:pt>
    <dgm:pt modelId="{CACD58EA-306C-46FE-9D10-14B44E8D1A9D}" type="pres">
      <dgm:prSet presAssocID="{2962221E-A9CF-4E95-AAFA-D14A3E482984}" presName="vert1" presStyleCnt="0"/>
      <dgm:spPr/>
    </dgm:pt>
    <dgm:pt modelId="{5A35B341-47E4-4C5B-A725-1033C0CE2E58}" type="pres">
      <dgm:prSet presAssocID="{93FF54CB-45F0-4D5B-AD64-D45E08B18E39}" presName="thickLine" presStyleLbl="alignNode1" presStyleIdx="1" presStyleCnt="3"/>
      <dgm:spPr/>
    </dgm:pt>
    <dgm:pt modelId="{33D91028-3931-41E8-BA94-459C72285C2D}" type="pres">
      <dgm:prSet presAssocID="{93FF54CB-45F0-4D5B-AD64-D45E08B18E39}" presName="horz1" presStyleCnt="0"/>
      <dgm:spPr/>
    </dgm:pt>
    <dgm:pt modelId="{15FB94B5-F1D1-4BA5-A8BD-3C91F08CF4B3}" type="pres">
      <dgm:prSet presAssocID="{93FF54CB-45F0-4D5B-AD64-D45E08B18E39}" presName="tx1" presStyleLbl="revTx" presStyleIdx="1" presStyleCnt="3"/>
      <dgm:spPr/>
    </dgm:pt>
    <dgm:pt modelId="{76D92E74-07FC-461F-8D8C-A1E5438381B3}" type="pres">
      <dgm:prSet presAssocID="{93FF54CB-45F0-4D5B-AD64-D45E08B18E39}" presName="vert1" presStyleCnt="0"/>
      <dgm:spPr/>
    </dgm:pt>
    <dgm:pt modelId="{7E86C168-AD07-488C-A673-F47ECFBF27A6}" type="pres">
      <dgm:prSet presAssocID="{1383B8E2-7F86-4DEC-9118-BB622FADE53D}" presName="thickLine" presStyleLbl="alignNode1" presStyleIdx="2" presStyleCnt="3"/>
      <dgm:spPr/>
    </dgm:pt>
    <dgm:pt modelId="{DC2E55E6-D811-4BEA-8B5B-7880F771D20F}" type="pres">
      <dgm:prSet presAssocID="{1383B8E2-7F86-4DEC-9118-BB622FADE53D}" presName="horz1" presStyleCnt="0"/>
      <dgm:spPr/>
    </dgm:pt>
    <dgm:pt modelId="{C35A0A3A-57BB-4AE9-B3D3-1633834827B2}" type="pres">
      <dgm:prSet presAssocID="{1383B8E2-7F86-4DEC-9118-BB622FADE53D}" presName="tx1" presStyleLbl="revTx" presStyleIdx="2" presStyleCnt="3"/>
      <dgm:spPr/>
    </dgm:pt>
    <dgm:pt modelId="{5818F187-5952-452C-818C-6D69B349F9DA}" type="pres">
      <dgm:prSet presAssocID="{1383B8E2-7F86-4DEC-9118-BB622FADE53D}" presName="vert1" presStyleCnt="0"/>
      <dgm:spPr/>
    </dgm:pt>
  </dgm:ptLst>
  <dgm:cxnLst>
    <dgm:cxn modelId="{F593AA00-551D-4D1D-9AAD-1E52AEFBB24F}" type="presOf" srcId="{B4EA8742-1D50-44ED-8407-FE537E603F56}" destId="{C576436D-D89A-4F39-BB46-8BA3F8437502}" srcOrd="0" destOrd="0" presId="urn:microsoft.com/office/officeart/2008/layout/LinedList"/>
    <dgm:cxn modelId="{6970016E-6B2E-4949-AE9C-D24FC2AA60B5}" type="presOf" srcId="{93FF54CB-45F0-4D5B-AD64-D45E08B18E39}" destId="{15FB94B5-F1D1-4BA5-A8BD-3C91F08CF4B3}" srcOrd="0" destOrd="0" presId="urn:microsoft.com/office/officeart/2008/layout/LinedList"/>
    <dgm:cxn modelId="{72E89852-7550-4891-ACDB-E540EFBC342E}" type="presOf" srcId="{1383B8E2-7F86-4DEC-9118-BB622FADE53D}" destId="{C35A0A3A-57BB-4AE9-B3D3-1633834827B2}" srcOrd="0" destOrd="0" presId="urn:microsoft.com/office/officeart/2008/layout/LinedList"/>
    <dgm:cxn modelId="{FE60D37B-A742-41FA-A908-A71627AB5D0D}" srcId="{B4EA8742-1D50-44ED-8407-FE537E603F56}" destId="{93FF54CB-45F0-4D5B-AD64-D45E08B18E39}" srcOrd="1" destOrd="0" parTransId="{CC16EC12-CFEA-4F55-A03F-F1061FCD56B6}" sibTransId="{4C2FAE49-AE46-4789-84D8-691A89AE4B70}"/>
    <dgm:cxn modelId="{5803C9A0-3469-416B-80BF-B96C26D107B1}" type="presOf" srcId="{2962221E-A9CF-4E95-AAFA-D14A3E482984}" destId="{09D7F32A-F0A6-406B-A4FC-0297A18A8974}" srcOrd="0" destOrd="0" presId="urn:microsoft.com/office/officeart/2008/layout/LinedList"/>
    <dgm:cxn modelId="{8C91CFA7-4E63-43D4-8878-0452EC340AC2}" srcId="{B4EA8742-1D50-44ED-8407-FE537E603F56}" destId="{1383B8E2-7F86-4DEC-9118-BB622FADE53D}" srcOrd="2" destOrd="0" parTransId="{8F4C80E6-132A-415E-B93F-AE28BB33766E}" sibTransId="{518CDFD4-1211-415E-93FD-1932AFDA03D3}"/>
    <dgm:cxn modelId="{623584D9-B564-43D2-8588-B30AAB73C6E2}" srcId="{B4EA8742-1D50-44ED-8407-FE537E603F56}" destId="{2962221E-A9CF-4E95-AAFA-D14A3E482984}" srcOrd="0" destOrd="0" parTransId="{FB1AD3F2-F252-44A3-BD31-8FB055A206DB}" sibTransId="{2CF22312-72E6-43D7-A94B-03B612E91463}"/>
    <dgm:cxn modelId="{9621A994-06A2-4706-B1D8-8574122020FE}" type="presParOf" srcId="{C576436D-D89A-4F39-BB46-8BA3F8437502}" destId="{F3AF4C3E-C7E0-473E-A455-92B8D398B441}" srcOrd="0" destOrd="0" presId="urn:microsoft.com/office/officeart/2008/layout/LinedList"/>
    <dgm:cxn modelId="{690C9B3C-EDC6-439A-AF86-08CA4BEAAE95}" type="presParOf" srcId="{C576436D-D89A-4F39-BB46-8BA3F8437502}" destId="{E625595D-D286-4992-A682-49A783F51F05}" srcOrd="1" destOrd="0" presId="urn:microsoft.com/office/officeart/2008/layout/LinedList"/>
    <dgm:cxn modelId="{7622C42E-AA58-4CF8-ABBB-A88E60F13CA1}" type="presParOf" srcId="{E625595D-D286-4992-A682-49A783F51F05}" destId="{09D7F32A-F0A6-406B-A4FC-0297A18A8974}" srcOrd="0" destOrd="0" presId="urn:microsoft.com/office/officeart/2008/layout/LinedList"/>
    <dgm:cxn modelId="{1F2CDD0E-EADA-468D-833C-C7786EBF9ED5}" type="presParOf" srcId="{E625595D-D286-4992-A682-49A783F51F05}" destId="{CACD58EA-306C-46FE-9D10-14B44E8D1A9D}" srcOrd="1" destOrd="0" presId="urn:microsoft.com/office/officeart/2008/layout/LinedList"/>
    <dgm:cxn modelId="{C165D12F-22E9-44D7-BD3E-E99B034BA5CD}" type="presParOf" srcId="{C576436D-D89A-4F39-BB46-8BA3F8437502}" destId="{5A35B341-47E4-4C5B-A725-1033C0CE2E58}" srcOrd="2" destOrd="0" presId="urn:microsoft.com/office/officeart/2008/layout/LinedList"/>
    <dgm:cxn modelId="{D15F7E49-29B5-4FBA-9C18-F41F75915CFD}" type="presParOf" srcId="{C576436D-D89A-4F39-BB46-8BA3F8437502}" destId="{33D91028-3931-41E8-BA94-459C72285C2D}" srcOrd="3" destOrd="0" presId="urn:microsoft.com/office/officeart/2008/layout/LinedList"/>
    <dgm:cxn modelId="{7BE74596-4DDF-441A-A544-03460677E393}" type="presParOf" srcId="{33D91028-3931-41E8-BA94-459C72285C2D}" destId="{15FB94B5-F1D1-4BA5-A8BD-3C91F08CF4B3}" srcOrd="0" destOrd="0" presId="urn:microsoft.com/office/officeart/2008/layout/LinedList"/>
    <dgm:cxn modelId="{CFD222CC-109A-4FE3-8E7C-E05F3116D28A}" type="presParOf" srcId="{33D91028-3931-41E8-BA94-459C72285C2D}" destId="{76D92E74-07FC-461F-8D8C-A1E5438381B3}" srcOrd="1" destOrd="0" presId="urn:microsoft.com/office/officeart/2008/layout/LinedList"/>
    <dgm:cxn modelId="{6C40B589-8EAB-4A66-AA20-4F5E1498CD46}" type="presParOf" srcId="{C576436D-D89A-4F39-BB46-8BA3F8437502}" destId="{7E86C168-AD07-488C-A673-F47ECFBF27A6}" srcOrd="4" destOrd="0" presId="urn:microsoft.com/office/officeart/2008/layout/LinedList"/>
    <dgm:cxn modelId="{246AC285-28BE-4ACA-B544-9D5DEB8A6549}" type="presParOf" srcId="{C576436D-D89A-4F39-BB46-8BA3F8437502}" destId="{DC2E55E6-D811-4BEA-8B5B-7880F771D20F}" srcOrd="5" destOrd="0" presId="urn:microsoft.com/office/officeart/2008/layout/LinedList"/>
    <dgm:cxn modelId="{0570422C-43AD-4A36-B099-9DAB0A6591A5}" type="presParOf" srcId="{DC2E55E6-D811-4BEA-8B5B-7880F771D20F}" destId="{C35A0A3A-57BB-4AE9-B3D3-1633834827B2}" srcOrd="0" destOrd="0" presId="urn:microsoft.com/office/officeart/2008/layout/LinedList"/>
    <dgm:cxn modelId="{A1AC4764-5DF4-43C0-8667-3D5CB2320C86}" type="presParOf" srcId="{DC2E55E6-D811-4BEA-8B5B-7880F771D20F}" destId="{5818F187-5952-452C-818C-6D69B349F9D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5185B9A-5005-4914-B5A6-C9F679CA535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g-BG"/>
        </a:p>
      </dgm:t>
    </dgm:pt>
    <dgm:pt modelId="{10905E29-625A-465F-AC2F-00A3D52C34B5}">
      <dgm:prSet/>
      <dgm:spPr/>
      <dgm:t>
        <a:bodyPr/>
        <a:lstStyle/>
        <a:p>
          <a:r>
            <a:rPr lang="en-US" b="0" i="0"/>
            <a:t>Не измерват автоматично качество. Високото внимание може да е положително, отрицателно, спорно или сензационно.</a:t>
          </a:r>
          <a:endParaRPr lang="bg-BG"/>
        </a:p>
      </dgm:t>
    </dgm:pt>
    <dgm:pt modelId="{C6F92525-935B-47D6-8D2F-10F607D8EFC4}" type="parTrans" cxnId="{C68EDB84-916D-4930-8ECB-4DA53D37ECEA}">
      <dgm:prSet/>
      <dgm:spPr/>
      <dgm:t>
        <a:bodyPr/>
        <a:lstStyle/>
        <a:p>
          <a:endParaRPr lang="bg-BG"/>
        </a:p>
      </dgm:t>
    </dgm:pt>
    <dgm:pt modelId="{DEBFEB33-5EBA-4CBF-94DB-7E875F7E577A}" type="sibTrans" cxnId="{C68EDB84-916D-4930-8ECB-4DA53D37ECEA}">
      <dgm:prSet/>
      <dgm:spPr/>
      <dgm:t>
        <a:bodyPr/>
        <a:lstStyle/>
        <a:p>
          <a:endParaRPr lang="bg-BG"/>
        </a:p>
      </dgm:t>
    </dgm:pt>
    <dgm:pt modelId="{6B6DBE34-08E8-4B7F-84B5-7A16C50C30A8}">
      <dgm:prSet/>
      <dgm:spPr/>
      <dgm:t>
        <a:bodyPr/>
        <a:lstStyle/>
        <a:p>
          <a:r>
            <a:rPr lang="en-US" b="0" i="0"/>
            <a:t>Не доказват причинно обществено въздействие. Policy citation например показва употреба в документ, но не доказва, че публикацията е променила политика.</a:t>
          </a:r>
          <a:endParaRPr lang="bg-BG"/>
        </a:p>
      </dgm:t>
    </dgm:pt>
    <dgm:pt modelId="{C1B985B6-A374-477C-B181-BABE6FF33625}" type="parTrans" cxnId="{FF619F19-3BE5-4946-9237-1605FDEAFB83}">
      <dgm:prSet/>
      <dgm:spPr/>
      <dgm:t>
        <a:bodyPr/>
        <a:lstStyle/>
        <a:p>
          <a:endParaRPr lang="bg-BG"/>
        </a:p>
      </dgm:t>
    </dgm:pt>
    <dgm:pt modelId="{D2C16E6A-840E-4E77-A764-F4183CC4C133}" type="sibTrans" cxnId="{FF619F19-3BE5-4946-9237-1605FDEAFB83}">
      <dgm:prSet/>
      <dgm:spPr/>
      <dgm:t>
        <a:bodyPr/>
        <a:lstStyle/>
        <a:p>
          <a:endParaRPr lang="bg-BG"/>
        </a:p>
      </dgm:t>
    </dgm:pt>
    <dgm:pt modelId="{2B8EBEBB-B246-4132-9ED7-844B7277E937}">
      <dgm:prSet/>
      <dgm:spPr/>
      <dgm:t>
        <a:bodyPr/>
        <a:lstStyle/>
        <a:p>
          <a:r>
            <a:rPr lang="en-US" b="0" i="0"/>
            <a:t>Не са полево неутрални. Медицината, климатът, AI и социално чувствителни теми получават повече внимание от математика или класическа филология.</a:t>
          </a:r>
          <a:endParaRPr lang="bg-BG"/>
        </a:p>
      </dgm:t>
    </dgm:pt>
    <dgm:pt modelId="{B79E09A1-0072-435A-BBE4-FCE99E1FF03E}" type="parTrans" cxnId="{FCF1BCDE-38B7-4865-B270-4BF1C1DB0DCE}">
      <dgm:prSet/>
      <dgm:spPr/>
      <dgm:t>
        <a:bodyPr/>
        <a:lstStyle/>
        <a:p>
          <a:endParaRPr lang="bg-BG"/>
        </a:p>
      </dgm:t>
    </dgm:pt>
    <dgm:pt modelId="{76310075-5DEF-45AA-BF6E-D75756068ECE}" type="sibTrans" cxnId="{FCF1BCDE-38B7-4865-B270-4BF1C1DB0DCE}">
      <dgm:prSet/>
      <dgm:spPr/>
      <dgm:t>
        <a:bodyPr/>
        <a:lstStyle/>
        <a:p>
          <a:endParaRPr lang="bg-BG"/>
        </a:p>
      </dgm:t>
    </dgm:pt>
    <dgm:pt modelId="{53E97146-FFF7-452D-BA6E-CE190847E8EA}">
      <dgm:prSet/>
      <dgm:spPr/>
      <dgm:t>
        <a:bodyPr/>
        <a:lstStyle/>
        <a:p>
          <a:r>
            <a:rPr lang="en-US" b="0" i="0"/>
            <a:t>Не са платформено стабилни. Промени в APIs, политики на социални мрежи или закриване на платформи променят данните.</a:t>
          </a:r>
          <a:endParaRPr lang="bg-BG"/>
        </a:p>
      </dgm:t>
    </dgm:pt>
    <dgm:pt modelId="{1444F41F-6687-49C7-8D89-DA5926F358E8}" type="parTrans" cxnId="{10E24098-A3BF-4E27-9FA9-9C967E0EA2BE}">
      <dgm:prSet/>
      <dgm:spPr/>
      <dgm:t>
        <a:bodyPr/>
        <a:lstStyle/>
        <a:p>
          <a:endParaRPr lang="bg-BG"/>
        </a:p>
      </dgm:t>
    </dgm:pt>
    <dgm:pt modelId="{41AFAEEB-6A59-4B50-99D6-BBDC572E497A}" type="sibTrans" cxnId="{10E24098-A3BF-4E27-9FA9-9C967E0EA2BE}">
      <dgm:prSet/>
      <dgm:spPr/>
      <dgm:t>
        <a:bodyPr/>
        <a:lstStyle/>
        <a:p>
          <a:endParaRPr lang="bg-BG"/>
        </a:p>
      </dgm:t>
    </dgm:pt>
    <dgm:pt modelId="{A8F3784A-84C0-44B8-9893-361D631B6B7C}">
      <dgm:prSet/>
      <dgm:spPr/>
      <dgm:t>
        <a:bodyPr/>
        <a:lstStyle/>
        <a:p>
          <a:r>
            <a:rPr lang="en-US" b="0" i="0"/>
            <a:t>Не са напълно отворени. Част от агрегаторите са търговски и използват собствени алгоритми.</a:t>
          </a:r>
          <a:endParaRPr lang="bg-BG"/>
        </a:p>
      </dgm:t>
    </dgm:pt>
    <dgm:pt modelId="{A9C5DDAD-D8AE-41D7-BA9C-4C36F84BDD16}" type="parTrans" cxnId="{0D69CD4B-D2CB-47D7-90D8-16DA1D8F4B70}">
      <dgm:prSet/>
      <dgm:spPr/>
      <dgm:t>
        <a:bodyPr/>
        <a:lstStyle/>
        <a:p>
          <a:endParaRPr lang="bg-BG"/>
        </a:p>
      </dgm:t>
    </dgm:pt>
    <dgm:pt modelId="{1E5D6372-E4C8-4560-82FB-447A59DF0FCB}" type="sibTrans" cxnId="{0D69CD4B-D2CB-47D7-90D8-16DA1D8F4B70}">
      <dgm:prSet/>
      <dgm:spPr/>
      <dgm:t>
        <a:bodyPr/>
        <a:lstStyle/>
        <a:p>
          <a:endParaRPr lang="bg-BG"/>
        </a:p>
      </dgm:t>
    </dgm:pt>
    <dgm:pt modelId="{4849A286-531A-415E-9623-D0C499E41237}">
      <dgm:prSet/>
      <dgm:spPr/>
      <dgm:t>
        <a:bodyPr/>
        <a:lstStyle/>
        <a:p>
          <a:r>
            <a:rPr lang="en-US" b="0" i="0"/>
            <a:t>Могат да бъдат манипулирани чрез кампании, ботове, self-promotion и координирани споменавания.</a:t>
          </a:r>
          <a:endParaRPr lang="bg-BG"/>
        </a:p>
      </dgm:t>
    </dgm:pt>
    <dgm:pt modelId="{AF9F43F0-A30D-4108-A4AB-EB3C076E5E3E}" type="parTrans" cxnId="{08DB2000-716D-46CA-A6C2-6656AE467A47}">
      <dgm:prSet/>
      <dgm:spPr/>
      <dgm:t>
        <a:bodyPr/>
        <a:lstStyle/>
        <a:p>
          <a:endParaRPr lang="bg-BG"/>
        </a:p>
      </dgm:t>
    </dgm:pt>
    <dgm:pt modelId="{71BF149F-7301-44EB-B656-9F77C34D1509}" type="sibTrans" cxnId="{08DB2000-716D-46CA-A6C2-6656AE467A47}">
      <dgm:prSet/>
      <dgm:spPr/>
      <dgm:t>
        <a:bodyPr/>
        <a:lstStyle/>
        <a:p>
          <a:endParaRPr lang="bg-BG"/>
        </a:p>
      </dgm:t>
    </dgm:pt>
    <dgm:pt modelId="{75F9478A-3A1F-4358-8406-8E21EB24282E}" type="pres">
      <dgm:prSet presAssocID="{55185B9A-5005-4914-B5A6-C9F679CA5350}" presName="vert0" presStyleCnt="0">
        <dgm:presLayoutVars>
          <dgm:dir/>
          <dgm:animOne val="branch"/>
          <dgm:animLvl val="lvl"/>
        </dgm:presLayoutVars>
      </dgm:prSet>
      <dgm:spPr/>
    </dgm:pt>
    <dgm:pt modelId="{CD6D7050-E202-44D4-B672-FBA6F6B60D43}" type="pres">
      <dgm:prSet presAssocID="{10905E29-625A-465F-AC2F-00A3D52C34B5}" presName="thickLine" presStyleLbl="alignNode1" presStyleIdx="0" presStyleCnt="6"/>
      <dgm:spPr/>
    </dgm:pt>
    <dgm:pt modelId="{1C2FA1F6-2237-4715-A6E3-0E6885AFF63E}" type="pres">
      <dgm:prSet presAssocID="{10905E29-625A-465F-AC2F-00A3D52C34B5}" presName="horz1" presStyleCnt="0"/>
      <dgm:spPr/>
    </dgm:pt>
    <dgm:pt modelId="{DFC34FBF-9F22-4D7C-B969-096345ABF7CD}" type="pres">
      <dgm:prSet presAssocID="{10905E29-625A-465F-AC2F-00A3D52C34B5}" presName="tx1" presStyleLbl="revTx" presStyleIdx="0" presStyleCnt="6"/>
      <dgm:spPr/>
    </dgm:pt>
    <dgm:pt modelId="{6FC8F9E8-42C6-40A1-9687-ABDDD000CAC4}" type="pres">
      <dgm:prSet presAssocID="{10905E29-625A-465F-AC2F-00A3D52C34B5}" presName="vert1" presStyleCnt="0"/>
      <dgm:spPr/>
    </dgm:pt>
    <dgm:pt modelId="{65F63B78-806C-4A2E-B9AF-C7E1C268C1F5}" type="pres">
      <dgm:prSet presAssocID="{6B6DBE34-08E8-4B7F-84B5-7A16C50C30A8}" presName="thickLine" presStyleLbl="alignNode1" presStyleIdx="1" presStyleCnt="6"/>
      <dgm:spPr/>
    </dgm:pt>
    <dgm:pt modelId="{4B3C09C9-0B2A-4E72-BB56-76568CC20746}" type="pres">
      <dgm:prSet presAssocID="{6B6DBE34-08E8-4B7F-84B5-7A16C50C30A8}" presName="horz1" presStyleCnt="0"/>
      <dgm:spPr/>
    </dgm:pt>
    <dgm:pt modelId="{397897A3-0ADB-45FA-AF8B-D2102DB8CE8B}" type="pres">
      <dgm:prSet presAssocID="{6B6DBE34-08E8-4B7F-84B5-7A16C50C30A8}" presName="tx1" presStyleLbl="revTx" presStyleIdx="1" presStyleCnt="6"/>
      <dgm:spPr/>
    </dgm:pt>
    <dgm:pt modelId="{841AC297-59CC-447F-B2FF-C229F21F7BAD}" type="pres">
      <dgm:prSet presAssocID="{6B6DBE34-08E8-4B7F-84B5-7A16C50C30A8}" presName="vert1" presStyleCnt="0"/>
      <dgm:spPr/>
    </dgm:pt>
    <dgm:pt modelId="{BB1A77AA-AE5F-4A6F-8E7E-028BCE5A3C62}" type="pres">
      <dgm:prSet presAssocID="{2B8EBEBB-B246-4132-9ED7-844B7277E937}" presName="thickLine" presStyleLbl="alignNode1" presStyleIdx="2" presStyleCnt="6"/>
      <dgm:spPr/>
    </dgm:pt>
    <dgm:pt modelId="{F954D1AC-DB5E-42D3-AD61-AA61BEC22F51}" type="pres">
      <dgm:prSet presAssocID="{2B8EBEBB-B246-4132-9ED7-844B7277E937}" presName="horz1" presStyleCnt="0"/>
      <dgm:spPr/>
    </dgm:pt>
    <dgm:pt modelId="{B7AAEC74-E5A4-43C4-9E9A-1AAC2EE18D50}" type="pres">
      <dgm:prSet presAssocID="{2B8EBEBB-B246-4132-9ED7-844B7277E937}" presName="tx1" presStyleLbl="revTx" presStyleIdx="2" presStyleCnt="6"/>
      <dgm:spPr/>
    </dgm:pt>
    <dgm:pt modelId="{F4FAE881-7FDF-4D6F-8F10-BC69C3C371EB}" type="pres">
      <dgm:prSet presAssocID="{2B8EBEBB-B246-4132-9ED7-844B7277E937}" presName="vert1" presStyleCnt="0"/>
      <dgm:spPr/>
    </dgm:pt>
    <dgm:pt modelId="{757DF492-7586-4C69-B2C8-81A4778687DF}" type="pres">
      <dgm:prSet presAssocID="{53E97146-FFF7-452D-BA6E-CE190847E8EA}" presName="thickLine" presStyleLbl="alignNode1" presStyleIdx="3" presStyleCnt="6"/>
      <dgm:spPr/>
    </dgm:pt>
    <dgm:pt modelId="{875E48A9-8F67-4639-B4A9-67339762D8AC}" type="pres">
      <dgm:prSet presAssocID="{53E97146-FFF7-452D-BA6E-CE190847E8EA}" presName="horz1" presStyleCnt="0"/>
      <dgm:spPr/>
    </dgm:pt>
    <dgm:pt modelId="{42ECE60C-AC80-492E-A2A1-CAE064192D37}" type="pres">
      <dgm:prSet presAssocID="{53E97146-FFF7-452D-BA6E-CE190847E8EA}" presName="tx1" presStyleLbl="revTx" presStyleIdx="3" presStyleCnt="6"/>
      <dgm:spPr/>
    </dgm:pt>
    <dgm:pt modelId="{10428A29-EFAE-4C97-9A68-5306F0BB9BAF}" type="pres">
      <dgm:prSet presAssocID="{53E97146-FFF7-452D-BA6E-CE190847E8EA}" presName="vert1" presStyleCnt="0"/>
      <dgm:spPr/>
    </dgm:pt>
    <dgm:pt modelId="{9A73775C-E7CC-4E0F-A962-2B1D3AD4CE81}" type="pres">
      <dgm:prSet presAssocID="{A8F3784A-84C0-44B8-9893-361D631B6B7C}" presName="thickLine" presStyleLbl="alignNode1" presStyleIdx="4" presStyleCnt="6"/>
      <dgm:spPr/>
    </dgm:pt>
    <dgm:pt modelId="{B02179ED-7455-4DAB-A7B4-EA0B916A2DD3}" type="pres">
      <dgm:prSet presAssocID="{A8F3784A-84C0-44B8-9893-361D631B6B7C}" presName="horz1" presStyleCnt="0"/>
      <dgm:spPr/>
    </dgm:pt>
    <dgm:pt modelId="{8598546A-F785-438B-B5D1-2B9EF394F96D}" type="pres">
      <dgm:prSet presAssocID="{A8F3784A-84C0-44B8-9893-361D631B6B7C}" presName="tx1" presStyleLbl="revTx" presStyleIdx="4" presStyleCnt="6"/>
      <dgm:spPr/>
    </dgm:pt>
    <dgm:pt modelId="{68C584BA-2BDC-4BEC-A4D5-D6903628678E}" type="pres">
      <dgm:prSet presAssocID="{A8F3784A-84C0-44B8-9893-361D631B6B7C}" presName="vert1" presStyleCnt="0"/>
      <dgm:spPr/>
    </dgm:pt>
    <dgm:pt modelId="{ADA7D712-5CD5-4973-A26B-22BD7B2D014E}" type="pres">
      <dgm:prSet presAssocID="{4849A286-531A-415E-9623-D0C499E41237}" presName="thickLine" presStyleLbl="alignNode1" presStyleIdx="5" presStyleCnt="6"/>
      <dgm:spPr/>
    </dgm:pt>
    <dgm:pt modelId="{56C652A1-CAFD-41A3-9158-A769D1880BEF}" type="pres">
      <dgm:prSet presAssocID="{4849A286-531A-415E-9623-D0C499E41237}" presName="horz1" presStyleCnt="0"/>
      <dgm:spPr/>
    </dgm:pt>
    <dgm:pt modelId="{7D85462C-97F4-4C5E-8932-22D672086A86}" type="pres">
      <dgm:prSet presAssocID="{4849A286-531A-415E-9623-D0C499E41237}" presName="tx1" presStyleLbl="revTx" presStyleIdx="5" presStyleCnt="6"/>
      <dgm:spPr/>
    </dgm:pt>
    <dgm:pt modelId="{B5BA4920-1EE8-41AE-855D-8EF485B96765}" type="pres">
      <dgm:prSet presAssocID="{4849A286-531A-415E-9623-D0C499E41237}" presName="vert1" presStyleCnt="0"/>
      <dgm:spPr/>
    </dgm:pt>
  </dgm:ptLst>
  <dgm:cxnLst>
    <dgm:cxn modelId="{08DB2000-716D-46CA-A6C2-6656AE467A47}" srcId="{55185B9A-5005-4914-B5A6-C9F679CA5350}" destId="{4849A286-531A-415E-9623-D0C499E41237}" srcOrd="5" destOrd="0" parTransId="{AF9F43F0-A30D-4108-A4AB-EB3C076E5E3E}" sibTransId="{71BF149F-7301-44EB-B656-9F77C34D1509}"/>
    <dgm:cxn modelId="{B2A54C0A-53DB-424E-9D76-2CE6538B4F95}" type="presOf" srcId="{10905E29-625A-465F-AC2F-00A3D52C34B5}" destId="{DFC34FBF-9F22-4D7C-B969-096345ABF7CD}" srcOrd="0" destOrd="0" presId="urn:microsoft.com/office/officeart/2008/layout/LinedList"/>
    <dgm:cxn modelId="{F5875E0F-F963-4826-8C2B-35F28DB2F379}" type="presOf" srcId="{2B8EBEBB-B246-4132-9ED7-844B7277E937}" destId="{B7AAEC74-E5A4-43C4-9E9A-1AAC2EE18D50}" srcOrd="0" destOrd="0" presId="urn:microsoft.com/office/officeart/2008/layout/LinedList"/>
    <dgm:cxn modelId="{FF619F19-3BE5-4946-9237-1605FDEAFB83}" srcId="{55185B9A-5005-4914-B5A6-C9F679CA5350}" destId="{6B6DBE34-08E8-4B7F-84B5-7A16C50C30A8}" srcOrd="1" destOrd="0" parTransId="{C1B985B6-A374-477C-B181-BABE6FF33625}" sibTransId="{D2C16E6A-840E-4E77-A764-F4183CC4C133}"/>
    <dgm:cxn modelId="{CF423539-2909-4A01-A728-9F96A24EFEDD}" type="presOf" srcId="{A8F3784A-84C0-44B8-9893-361D631B6B7C}" destId="{8598546A-F785-438B-B5D1-2B9EF394F96D}" srcOrd="0" destOrd="0" presId="urn:microsoft.com/office/officeart/2008/layout/LinedList"/>
    <dgm:cxn modelId="{0D69CD4B-D2CB-47D7-90D8-16DA1D8F4B70}" srcId="{55185B9A-5005-4914-B5A6-C9F679CA5350}" destId="{A8F3784A-84C0-44B8-9893-361D631B6B7C}" srcOrd="4" destOrd="0" parTransId="{A9C5DDAD-D8AE-41D7-BA9C-4C36F84BDD16}" sibTransId="{1E5D6372-E4C8-4560-82FB-447A59DF0FCB}"/>
    <dgm:cxn modelId="{5FEBB958-EA1D-47C7-B265-4F3A46E781FF}" type="presOf" srcId="{6B6DBE34-08E8-4B7F-84B5-7A16C50C30A8}" destId="{397897A3-0ADB-45FA-AF8B-D2102DB8CE8B}" srcOrd="0" destOrd="0" presId="urn:microsoft.com/office/officeart/2008/layout/LinedList"/>
    <dgm:cxn modelId="{C68EDB84-916D-4930-8ECB-4DA53D37ECEA}" srcId="{55185B9A-5005-4914-B5A6-C9F679CA5350}" destId="{10905E29-625A-465F-AC2F-00A3D52C34B5}" srcOrd="0" destOrd="0" parTransId="{C6F92525-935B-47D6-8D2F-10F607D8EFC4}" sibTransId="{DEBFEB33-5EBA-4CBF-94DB-7E875F7E577A}"/>
    <dgm:cxn modelId="{5423A189-A9A8-4573-95C8-D6C19E0D276F}" type="presOf" srcId="{4849A286-531A-415E-9623-D0C499E41237}" destId="{7D85462C-97F4-4C5E-8932-22D672086A86}" srcOrd="0" destOrd="0" presId="urn:microsoft.com/office/officeart/2008/layout/LinedList"/>
    <dgm:cxn modelId="{10E24098-A3BF-4E27-9FA9-9C967E0EA2BE}" srcId="{55185B9A-5005-4914-B5A6-C9F679CA5350}" destId="{53E97146-FFF7-452D-BA6E-CE190847E8EA}" srcOrd="3" destOrd="0" parTransId="{1444F41F-6687-49C7-8D89-DA5926F358E8}" sibTransId="{41AFAEEB-6A59-4B50-99D6-BBDC572E497A}"/>
    <dgm:cxn modelId="{6417E8CD-BCF6-4415-8436-E9A2D8D3D3AD}" type="presOf" srcId="{53E97146-FFF7-452D-BA6E-CE190847E8EA}" destId="{42ECE60C-AC80-492E-A2A1-CAE064192D37}" srcOrd="0" destOrd="0" presId="urn:microsoft.com/office/officeart/2008/layout/LinedList"/>
    <dgm:cxn modelId="{FCF1BCDE-38B7-4865-B270-4BF1C1DB0DCE}" srcId="{55185B9A-5005-4914-B5A6-C9F679CA5350}" destId="{2B8EBEBB-B246-4132-9ED7-844B7277E937}" srcOrd="2" destOrd="0" parTransId="{B79E09A1-0072-435A-BBE4-FCE99E1FF03E}" sibTransId="{76310075-5DEF-45AA-BF6E-D75756068ECE}"/>
    <dgm:cxn modelId="{2E2E3DFB-3D97-4682-A17D-9B87C185C347}" type="presOf" srcId="{55185B9A-5005-4914-B5A6-C9F679CA5350}" destId="{75F9478A-3A1F-4358-8406-8E21EB24282E}" srcOrd="0" destOrd="0" presId="urn:microsoft.com/office/officeart/2008/layout/LinedList"/>
    <dgm:cxn modelId="{27AFE7AF-E6AF-45B0-9A80-69353533D371}" type="presParOf" srcId="{75F9478A-3A1F-4358-8406-8E21EB24282E}" destId="{CD6D7050-E202-44D4-B672-FBA6F6B60D43}" srcOrd="0" destOrd="0" presId="urn:microsoft.com/office/officeart/2008/layout/LinedList"/>
    <dgm:cxn modelId="{64629C60-9FF8-4E0D-876C-F1DCF7B82E2A}" type="presParOf" srcId="{75F9478A-3A1F-4358-8406-8E21EB24282E}" destId="{1C2FA1F6-2237-4715-A6E3-0E6885AFF63E}" srcOrd="1" destOrd="0" presId="urn:microsoft.com/office/officeart/2008/layout/LinedList"/>
    <dgm:cxn modelId="{5F31D2AA-2CD4-484E-9C10-D727E818DF8E}" type="presParOf" srcId="{1C2FA1F6-2237-4715-A6E3-0E6885AFF63E}" destId="{DFC34FBF-9F22-4D7C-B969-096345ABF7CD}" srcOrd="0" destOrd="0" presId="urn:microsoft.com/office/officeart/2008/layout/LinedList"/>
    <dgm:cxn modelId="{E4CEFB5A-FD0A-49C5-AF26-492E0EDED871}" type="presParOf" srcId="{1C2FA1F6-2237-4715-A6E3-0E6885AFF63E}" destId="{6FC8F9E8-42C6-40A1-9687-ABDDD000CAC4}" srcOrd="1" destOrd="0" presId="urn:microsoft.com/office/officeart/2008/layout/LinedList"/>
    <dgm:cxn modelId="{F0D0CF33-B8BA-49D7-B6DA-3C2BB5B018B7}" type="presParOf" srcId="{75F9478A-3A1F-4358-8406-8E21EB24282E}" destId="{65F63B78-806C-4A2E-B9AF-C7E1C268C1F5}" srcOrd="2" destOrd="0" presId="urn:microsoft.com/office/officeart/2008/layout/LinedList"/>
    <dgm:cxn modelId="{E57F4181-226C-4384-9AB9-C730BEBC75A3}" type="presParOf" srcId="{75F9478A-3A1F-4358-8406-8E21EB24282E}" destId="{4B3C09C9-0B2A-4E72-BB56-76568CC20746}" srcOrd="3" destOrd="0" presId="urn:microsoft.com/office/officeart/2008/layout/LinedList"/>
    <dgm:cxn modelId="{DC66BA2C-1AED-48F5-8B4C-C30A95F40A50}" type="presParOf" srcId="{4B3C09C9-0B2A-4E72-BB56-76568CC20746}" destId="{397897A3-0ADB-45FA-AF8B-D2102DB8CE8B}" srcOrd="0" destOrd="0" presId="urn:microsoft.com/office/officeart/2008/layout/LinedList"/>
    <dgm:cxn modelId="{C611BB52-AB08-43A8-8A3A-5F98502226C1}" type="presParOf" srcId="{4B3C09C9-0B2A-4E72-BB56-76568CC20746}" destId="{841AC297-59CC-447F-B2FF-C229F21F7BAD}" srcOrd="1" destOrd="0" presId="urn:microsoft.com/office/officeart/2008/layout/LinedList"/>
    <dgm:cxn modelId="{E05F3FFB-9902-4B13-AC94-A84ABCE596AE}" type="presParOf" srcId="{75F9478A-3A1F-4358-8406-8E21EB24282E}" destId="{BB1A77AA-AE5F-4A6F-8E7E-028BCE5A3C62}" srcOrd="4" destOrd="0" presId="urn:microsoft.com/office/officeart/2008/layout/LinedList"/>
    <dgm:cxn modelId="{9B0FC106-6817-431A-B2C7-5CDC4B4F506F}" type="presParOf" srcId="{75F9478A-3A1F-4358-8406-8E21EB24282E}" destId="{F954D1AC-DB5E-42D3-AD61-AA61BEC22F51}" srcOrd="5" destOrd="0" presId="urn:microsoft.com/office/officeart/2008/layout/LinedList"/>
    <dgm:cxn modelId="{6ACE7B0D-E4D9-4EC3-B79B-3D341D9E1D33}" type="presParOf" srcId="{F954D1AC-DB5E-42D3-AD61-AA61BEC22F51}" destId="{B7AAEC74-E5A4-43C4-9E9A-1AAC2EE18D50}" srcOrd="0" destOrd="0" presId="urn:microsoft.com/office/officeart/2008/layout/LinedList"/>
    <dgm:cxn modelId="{D7D76F80-26CF-4F5D-BD96-40C5CEB67BB7}" type="presParOf" srcId="{F954D1AC-DB5E-42D3-AD61-AA61BEC22F51}" destId="{F4FAE881-7FDF-4D6F-8F10-BC69C3C371EB}" srcOrd="1" destOrd="0" presId="urn:microsoft.com/office/officeart/2008/layout/LinedList"/>
    <dgm:cxn modelId="{5390E172-88D9-4AE3-BC9D-C5B75DA49811}" type="presParOf" srcId="{75F9478A-3A1F-4358-8406-8E21EB24282E}" destId="{757DF492-7586-4C69-B2C8-81A4778687DF}" srcOrd="6" destOrd="0" presId="urn:microsoft.com/office/officeart/2008/layout/LinedList"/>
    <dgm:cxn modelId="{5983F4C6-F3AB-4E16-9119-C663761E6FB8}" type="presParOf" srcId="{75F9478A-3A1F-4358-8406-8E21EB24282E}" destId="{875E48A9-8F67-4639-B4A9-67339762D8AC}" srcOrd="7" destOrd="0" presId="urn:microsoft.com/office/officeart/2008/layout/LinedList"/>
    <dgm:cxn modelId="{B33338D3-FAA9-4D3E-A9DD-14443307DE8E}" type="presParOf" srcId="{875E48A9-8F67-4639-B4A9-67339762D8AC}" destId="{42ECE60C-AC80-492E-A2A1-CAE064192D37}" srcOrd="0" destOrd="0" presId="urn:microsoft.com/office/officeart/2008/layout/LinedList"/>
    <dgm:cxn modelId="{6389C10E-1200-4AC9-9B03-4C3D48D980A5}" type="presParOf" srcId="{875E48A9-8F67-4639-B4A9-67339762D8AC}" destId="{10428A29-EFAE-4C97-9A68-5306F0BB9BAF}" srcOrd="1" destOrd="0" presId="urn:microsoft.com/office/officeart/2008/layout/LinedList"/>
    <dgm:cxn modelId="{3F90F09F-21F3-488C-8F73-F7A0AB49FBE7}" type="presParOf" srcId="{75F9478A-3A1F-4358-8406-8E21EB24282E}" destId="{9A73775C-E7CC-4E0F-A962-2B1D3AD4CE81}" srcOrd="8" destOrd="0" presId="urn:microsoft.com/office/officeart/2008/layout/LinedList"/>
    <dgm:cxn modelId="{601BB1C7-040B-4BC3-9BCB-EE3B5B738F9E}" type="presParOf" srcId="{75F9478A-3A1F-4358-8406-8E21EB24282E}" destId="{B02179ED-7455-4DAB-A7B4-EA0B916A2DD3}" srcOrd="9" destOrd="0" presId="urn:microsoft.com/office/officeart/2008/layout/LinedList"/>
    <dgm:cxn modelId="{EF8F1944-12C4-4ECD-B062-23466EC8D5C7}" type="presParOf" srcId="{B02179ED-7455-4DAB-A7B4-EA0B916A2DD3}" destId="{8598546A-F785-438B-B5D1-2B9EF394F96D}" srcOrd="0" destOrd="0" presId="urn:microsoft.com/office/officeart/2008/layout/LinedList"/>
    <dgm:cxn modelId="{6712564E-9B3F-4956-9C4B-9D27DF930590}" type="presParOf" srcId="{B02179ED-7455-4DAB-A7B4-EA0B916A2DD3}" destId="{68C584BA-2BDC-4BEC-A4D5-D6903628678E}" srcOrd="1" destOrd="0" presId="urn:microsoft.com/office/officeart/2008/layout/LinedList"/>
    <dgm:cxn modelId="{1AFDA013-EFD7-4F78-87EB-6B8B5379DF82}" type="presParOf" srcId="{75F9478A-3A1F-4358-8406-8E21EB24282E}" destId="{ADA7D712-5CD5-4973-A26B-22BD7B2D014E}" srcOrd="10" destOrd="0" presId="urn:microsoft.com/office/officeart/2008/layout/LinedList"/>
    <dgm:cxn modelId="{51C0748D-25CA-4774-9686-7A0B99D6341F}" type="presParOf" srcId="{75F9478A-3A1F-4358-8406-8E21EB24282E}" destId="{56C652A1-CAFD-41A3-9158-A769D1880BEF}" srcOrd="11" destOrd="0" presId="urn:microsoft.com/office/officeart/2008/layout/LinedList"/>
    <dgm:cxn modelId="{F71381F8-E286-4049-9A13-01CFE0CE7F85}" type="presParOf" srcId="{56C652A1-CAFD-41A3-9158-A769D1880BEF}" destId="{7D85462C-97F4-4C5E-8932-22D672086A86}" srcOrd="0" destOrd="0" presId="urn:microsoft.com/office/officeart/2008/layout/LinedList"/>
    <dgm:cxn modelId="{89984C6A-E78C-417A-A5BC-7CFEA086164F}" type="presParOf" srcId="{56C652A1-CAFD-41A3-9158-A769D1880BEF}" destId="{B5BA4920-1EE8-41AE-855D-8EF485B9676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5E7A21A-A88B-4707-8399-BD3AD0D3177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9B5FDA9B-7BE1-4B00-B304-66E112F50C29}">
      <dgm:prSet/>
      <dgm:spPr/>
      <dgm:t>
        <a:bodyPr/>
        <a:lstStyle/>
        <a:p>
          <a:r>
            <a:rPr lang="en-US" b="0" i="0" baseline="0" dirty="0" err="1"/>
            <a:t>Западните</a:t>
          </a:r>
          <a:r>
            <a:rPr lang="en-US" b="0" i="0" baseline="0" dirty="0"/>
            <a:t> </a:t>
          </a:r>
          <a:r>
            <a:rPr lang="en-US" b="0" i="0" baseline="0" dirty="0" err="1"/>
            <a:t>инициативи</a:t>
          </a:r>
          <a:r>
            <a:rPr lang="en-US" b="0" i="0" baseline="0" dirty="0"/>
            <a:t> </a:t>
          </a:r>
          <a:r>
            <a:rPr lang="en-US" b="0" i="0" baseline="0" dirty="0" err="1"/>
            <a:t>за</a:t>
          </a:r>
          <a:r>
            <a:rPr lang="en-US" b="0" i="0" baseline="0" dirty="0"/>
            <a:t> </a:t>
          </a:r>
          <a:r>
            <a:rPr lang="en-US" b="0" i="0" baseline="0" dirty="0" err="1"/>
            <a:t>реформа</a:t>
          </a:r>
          <a:r>
            <a:rPr lang="en-US" b="0" i="0" baseline="0" dirty="0"/>
            <a:t> </a:t>
          </a:r>
          <a:r>
            <a:rPr lang="en-US" b="0" i="0" baseline="0" dirty="0" err="1"/>
            <a:t>са</a:t>
          </a:r>
          <a:r>
            <a:rPr lang="bg-BG" b="0" i="0" baseline="0" dirty="0"/>
            <a:t>:</a:t>
          </a:r>
          <a:endParaRPr lang="bg-BG" dirty="0"/>
        </a:p>
      </dgm:t>
    </dgm:pt>
    <dgm:pt modelId="{1EC9D9C2-5EF2-4867-B03E-3E771CB99CA0}" type="parTrans" cxnId="{D7143D38-FE1E-4FFD-A604-4A5FA34E25D5}">
      <dgm:prSet/>
      <dgm:spPr/>
      <dgm:t>
        <a:bodyPr/>
        <a:lstStyle/>
        <a:p>
          <a:endParaRPr lang="bg-BG"/>
        </a:p>
      </dgm:t>
    </dgm:pt>
    <dgm:pt modelId="{624C8150-2A6B-4136-BCDD-0AA455F76FA3}" type="sibTrans" cxnId="{D7143D38-FE1E-4FFD-A604-4A5FA34E25D5}">
      <dgm:prSet/>
      <dgm:spPr/>
      <dgm:t>
        <a:bodyPr/>
        <a:lstStyle/>
        <a:p>
          <a:endParaRPr lang="bg-BG"/>
        </a:p>
      </dgm:t>
    </dgm:pt>
    <dgm:pt modelId="{3DD15F6F-6447-4FFD-85F6-4BEF13E791F7}">
      <dgm:prSet/>
      <dgm:spPr/>
      <dgm:t>
        <a:bodyPr/>
        <a:lstStyle/>
        <a:p>
          <a:r>
            <a:rPr lang="en-US" b="0" i="0" baseline="0" dirty="0" err="1"/>
            <a:t>силни</a:t>
          </a:r>
          <a:r>
            <a:rPr lang="en-US" b="0" i="0" baseline="0" dirty="0"/>
            <a:t> в </a:t>
          </a:r>
          <a:r>
            <a:rPr lang="en-US" b="0" i="0" baseline="0" dirty="0" err="1"/>
            <a:t>принципите</a:t>
          </a:r>
          <a:endParaRPr lang="bg-BG" dirty="0"/>
        </a:p>
      </dgm:t>
    </dgm:pt>
    <dgm:pt modelId="{0712E60C-3C2E-4524-8A72-D35ACD480BBC}" type="parTrans" cxnId="{2587847B-AA54-4CA9-848F-3F69C0CD88CC}">
      <dgm:prSet/>
      <dgm:spPr/>
      <dgm:t>
        <a:bodyPr/>
        <a:lstStyle/>
        <a:p>
          <a:endParaRPr lang="bg-BG"/>
        </a:p>
      </dgm:t>
    </dgm:pt>
    <dgm:pt modelId="{F86D5AF8-997A-4CAC-A1C6-D0E0E3AA9836}" type="sibTrans" cxnId="{2587847B-AA54-4CA9-848F-3F69C0CD88CC}">
      <dgm:prSet/>
      <dgm:spPr/>
      <dgm:t>
        <a:bodyPr/>
        <a:lstStyle/>
        <a:p>
          <a:endParaRPr lang="bg-BG"/>
        </a:p>
      </dgm:t>
    </dgm:pt>
    <dgm:pt modelId="{E1319760-D719-41FD-BE0D-484FA720C57F}">
      <dgm:prSet/>
      <dgm:spPr/>
      <dgm:t>
        <a:bodyPr/>
        <a:lstStyle/>
        <a:p>
          <a:r>
            <a:rPr lang="en-US" b="0" i="0" baseline="0" dirty="0" err="1"/>
            <a:t>слаби</a:t>
          </a:r>
          <a:r>
            <a:rPr lang="en-US" b="0" i="0" baseline="0" dirty="0"/>
            <a:t> в </a:t>
          </a:r>
          <a:r>
            <a:rPr lang="en-US" b="0" i="0" baseline="0" dirty="0" err="1"/>
            <a:t>задължителната</a:t>
          </a:r>
          <a:r>
            <a:rPr lang="en-US" b="0" i="0" baseline="0" dirty="0"/>
            <a:t> </a:t>
          </a:r>
          <a:r>
            <a:rPr lang="en-US" b="0" i="0" baseline="0" dirty="0" err="1"/>
            <a:t>операционализация</a:t>
          </a:r>
          <a:r>
            <a:rPr lang="en-US" b="0" i="0" baseline="0" dirty="0"/>
            <a:t>. </a:t>
          </a:r>
          <a:endParaRPr lang="bg-BG" dirty="0"/>
        </a:p>
      </dgm:t>
    </dgm:pt>
    <dgm:pt modelId="{CCFF822C-8D98-43F3-BE0A-E494075E23CE}" type="parTrans" cxnId="{3E991D8E-30AB-4D85-8F1D-0345F4B1C1A8}">
      <dgm:prSet/>
      <dgm:spPr/>
      <dgm:t>
        <a:bodyPr/>
        <a:lstStyle/>
        <a:p>
          <a:endParaRPr lang="bg-BG"/>
        </a:p>
      </dgm:t>
    </dgm:pt>
    <dgm:pt modelId="{0F108C52-DA38-4174-B3EF-26AAA9ED86A7}" type="sibTrans" cxnId="{3E991D8E-30AB-4D85-8F1D-0345F4B1C1A8}">
      <dgm:prSet/>
      <dgm:spPr/>
      <dgm:t>
        <a:bodyPr/>
        <a:lstStyle/>
        <a:p>
          <a:endParaRPr lang="bg-BG"/>
        </a:p>
      </dgm:t>
    </dgm:pt>
    <dgm:pt modelId="{1E56DEBD-D403-404C-A9BB-6D05CE02578F}">
      <dgm:prSet/>
      <dgm:spPr/>
      <dgm:t>
        <a:bodyPr/>
        <a:lstStyle/>
        <a:p>
          <a:r>
            <a:rPr lang="en-US" b="0" i="0" baseline="0" dirty="0" err="1"/>
            <a:t>Те</a:t>
          </a:r>
          <a:r>
            <a:rPr lang="en-US" b="0" i="0" baseline="0" dirty="0"/>
            <a:t> </a:t>
          </a:r>
          <a:r>
            <a:rPr lang="en-US" b="0" i="0" baseline="0" dirty="0" err="1"/>
            <a:t>се</a:t>
          </a:r>
          <a:r>
            <a:rPr lang="en-US" b="0" i="0" baseline="0" dirty="0"/>
            <a:t> </a:t>
          </a:r>
          <a:r>
            <a:rPr lang="en-US" b="0" i="0" baseline="0" dirty="0" err="1"/>
            <a:t>стремят</a:t>
          </a:r>
          <a:endParaRPr lang="bg-BG" dirty="0"/>
        </a:p>
      </dgm:t>
    </dgm:pt>
    <dgm:pt modelId="{ABC03D12-05E6-40F1-BBE4-4DA8C493294F}" type="parTrans" cxnId="{88C44065-3177-42F0-A0BC-C5968975518A}">
      <dgm:prSet/>
      <dgm:spPr/>
      <dgm:t>
        <a:bodyPr/>
        <a:lstStyle/>
        <a:p>
          <a:endParaRPr lang="bg-BG"/>
        </a:p>
      </dgm:t>
    </dgm:pt>
    <dgm:pt modelId="{7A713C5A-3769-4492-9D6D-86C3B9C1847D}" type="sibTrans" cxnId="{88C44065-3177-42F0-A0BC-C5968975518A}">
      <dgm:prSet/>
      <dgm:spPr/>
      <dgm:t>
        <a:bodyPr/>
        <a:lstStyle/>
        <a:p>
          <a:endParaRPr lang="bg-BG"/>
        </a:p>
      </dgm:t>
    </dgm:pt>
    <dgm:pt modelId="{89E59853-9192-4284-8FBE-F8F4ED332FE2}">
      <dgm:prSet/>
      <dgm:spPr/>
      <dgm:t>
        <a:bodyPr/>
        <a:lstStyle/>
        <a:p>
          <a:r>
            <a:rPr lang="en-US" b="0" i="0" baseline="0" dirty="0" err="1"/>
            <a:t>да</a:t>
          </a:r>
          <a:r>
            <a:rPr lang="en-US" b="0" i="0" baseline="0" dirty="0"/>
            <a:t> </a:t>
          </a:r>
          <a:r>
            <a:rPr lang="en-US" b="0" i="0" baseline="0" dirty="0" err="1"/>
            <a:t>ограничат</a:t>
          </a:r>
          <a:r>
            <a:rPr lang="en-US" b="0" i="0" baseline="0" dirty="0"/>
            <a:t> </a:t>
          </a:r>
          <a:r>
            <a:rPr lang="en-US" b="0" i="0" baseline="0" dirty="0" err="1"/>
            <a:t>механичното</a:t>
          </a:r>
          <a:r>
            <a:rPr lang="en-US" b="0" i="0" baseline="0" dirty="0"/>
            <a:t> </a:t>
          </a:r>
          <a:r>
            <a:rPr lang="en-US" b="0" i="0" baseline="0" dirty="0" err="1"/>
            <a:t>използване</a:t>
          </a:r>
          <a:r>
            <a:rPr lang="en-US" b="0" i="0" baseline="0" dirty="0"/>
            <a:t> </a:t>
          </a:r>
          <a:r>
            <a:rPr lang="en-US" b="0" i="0" baseline="0" dirty="0" err="1"/>
            <a:t>на</a:t>
          </a:r>
          <a:r>
            <a:rPr lang="en-US" b="0" i="0" baseline="0" dirty="0"/>
            <a:t> Journal Impact Factor и </a:t>
          </a:r>
          <a:r>
            <a:rPr lang="en-US" b="0" i="0" baseline="0" dirty="0" err="1"/>
            <a:t>сходни</a:t>
          </a:r>
          <a:r>
            <a:rPr lang="en-US" b="0" i="0" baseline="0" dirty="0"/>
            <a:t> </a:t>
          </a:r>
          <a:r>
            <a:rPr lang="en-US" b="0" i="0" baseline="0" dirty="0" err="1"/>
            <a:t>метрики</a:t>
          </a:r>
          <a:r>
            <a:rPr lang="en-US" b="0" i="0" baseline="0" dirty="0"/>
            <a:t>, </a:t>
          </a:r>
          <a:endParaRPr lang="bg-BG" dirty="0"/>
        </a:p>
      </dgm:t>
    </dgm:pt>
    <dgm:pt modelId="{3FE39FF5-C30C-440A-A991-0073322E3DC2}" type="parTrans" cxnId="{3999CCA1-8848-4C70-AC2A-F47EB1249FFF}">
      <dgm:prSet/>
      <dgm:spPr/>
      <dgm:t>
        <a:bodyPr/>
        <a:lstStyle/>
        <a:p>
          <a:endParaRPr lang="bg-BG"/>
        </a:p>
      </dgm:t>
    </dgm:pt>
    <dgm:pt modelId="{90223915-A3A4-4EC5-9151-37F665767D7B}" type="sibTrans" cxnId="{3999CCA1-8848-4C70-AC2A-F47EB1249FFF}">
      <dgm:prSet/>
      <dgm:spPr/>
      <dgm:t>
        <a:bodyPr/>
        <a:lstStyle/>
        <a:p>
          <a:endParaRPr lang="bg-BG"/>
        </a:p>
      </dgm:t>
    </dgm:pt>
    <dgm:pt modelId="{84FC2158-D296-4EA1-B56C-B227229A0B87}">
      <dgm:prSet/>
      <dgm:spPr/>
      <dgm:t>
        <a:bodyPr/>
        <a:lstStyle/>
        <a:p>
          <a:r>
            <a:rPr lang="en-US" b="0" i="0" baseline="0" dirty="0" err="1"/>
            <a:t>да</a:t>
          </a:r>
          <a:r>
            <a:rPr lang="en-US" b="0" i="0" baseline="0" dirty="0"/>
            <a:t> </a:t>
          </a:r>
          <a:r>
            <a:rPr lang="en-US" b="0" i="0" baseline="0" dirty="0" err="1"/>
            <a:t>признаят</a:t>
          </a:r>
          <a:r>
            <a:rPr lang="en-US" b="0" i="0" baseline="0" dirty="0"/>
            <a:t> </a:t>
          </a:r>
          <a:r>
            <a:rPr lang="en-US" b="0" i="0" baseline="0" dirty="0" err="1"/>
            <a:t>разнообразие</a:t>
          </a:r>
          <a:r>
            <a:rPr lang="en-US" b="0" i="0" baseline="0" dirty="0"/>
            <a:t> </a:t>
          </a:r>
          <a:r>
            <a:rPr lang="en-US" b="0" i="0" baseline="0" dirty="0" err="1"/>
            <a:t>от</a:t>
          </a:r>
          <a:r>
            <a:rPr lang="en-US" b="0" i="0" baseline="0" dirty="0"/>
            <a:t> </a:t>
          </a:r>
          <a:r>
            <a:rPr lang="en-US" b="0" i="0" baseline="0" dirty="0" err="1"/>
            <a:t>научни</a:t>
          </a:r>
          <a:r>
            <a:rPr lang="en-US" b="0" i="0" baseline="0" dirty="0"/>
            <a:t> </a:t>
          </a:r>
          <a:r>
            <a:rPr lang="en-US" b="0" i="0" baseline="0" dirty="0" err="1"/>
            <a:t>резултати</a:t>
          </a:r>
          <a:r>
            <a:rPr lang="en-US" b="0" i="0" baseline="0" dirty="0"/>
            <a:t> и</a:t>
          </a:r>
          <a:endParaRPr lang="bg-BG" dirty="0"/>
        </a:p>
      </dgm:t>
    </dgm:pt>
    <dgm:pt modelId="{99308201-E456-48C5-8D5D-CF561ED410EF}" type="parTrans" cxnId="{76DE2E22-3E44-4DD9-957D-4DE425CB10B6}">
      <dgm:prSet/>
      <dgm:spPr/>
      <dgm:t>
        <a:bodyPr/>
        <a:lstStyle/>
        <a:p>
          <a:endParaRPr lang="bg-BG"/>
        </a:p>
      </dgm:t>
    </dgm:pt>
    <dgm:pt modelId="{FD47CA0E-6A29-4A49-BF8F-D79446B64D53}" type="sibTrans" cxnId="{76DE2E22-3E44-4DD9-957D-4DE425CB10B6}">
      <dgm:prSet/>
      <dgm:spPr/>
      <dgm:t>
        <a:bodyPr/>
        <a:lstStyle/>
        <a:p>
          <a:endParaRPr lang="bg-BG"/>
        </a:p>
      </dgm:t>
    </dgm:pt>
    <dgm:pt modelId="{D739176C-2DEC-4CCF-B0A7-0B065C459F6F}">
      <dgm:prSet/>
      <dgm:spPr/>
      <dgm:t>
        <a:bodyPr/>
        <a:lstStyle/>
        <a:p>
          <a:r>
            <a:rPr lang="en-US" b="0" i="0" baseline="0"/>
            <a:t>да </a:t>
          </a:r>
          <a:r>
            <a:rPr lang="en-US" b="0" i="0" baseline="0" dirty="0" err="1"/>
            <a:t>включат</a:t>
          </a:r>
          <a:r>
            <a:rPr lang="en-US" b="0" i="0" baseline="0" dirty="0"/>
            <a:t> </a:t>
          </a:r>
          <a:r>
            <a:rPr lang="en-US" b="0" i="0" baseline="0" dirty="0" err="1"/>
            <a:t>отворени</a:t>
          </a:r>
          <a:r>
            <a:rPr lang="en-US" b="0" i="0" baseline="0" dirty="0"/>
            <a:t> </a:t>
          </a:r>
          <a:r>
            <a:rPr lang="en-US" b="0" i="0" baseline="0" dirty="0" err="1"/>
            <a:t>практики</a:t>
          </a:r>
          <a:r>
            <a:rPr lang="en-US" b="0" i="0" baseline="0" dirty="0"/>
            <a:t> в </a:t>
          </a:r>
          <a:r>
            <a:rPr lang="en-US" b="0" i="0" baseline="0" dirty="0" err="1"/>
            <a:t>кариерното</a:t>
          </a:r>
          <a:r>
            <a:rPr lang="en-US" b="0" i="0" baseline="0" dirty="0"/>
            <a:t> </a:t>
          </a:r>
          <a:r>
            <a:rPr lang="en-US" b="0" i="0" baseline="0" dirty="0" err="1"/>
            <a:t>развитие</a:t>
          </a:r>
          <a:r>
            <a:rPr lang="en-US" b="0" i="0" baseline="0" dirty="0"/>
            <a:t>.</a:t>
          </a:r>
          <a:endParaRPr lang="bg-BG" dirty="0"/>
        </a:p>
      </dgm:t>
    </dgm:pt>
    <dgm:pt modelId="{63D645C1-6D57-415B-AC30-6E27E36DA81F}" type="parTrans" cxnId="{1AE450F4-77BD-4665-AE8A-D956F6AD8391}">
      <dgm:prSet/>
      <dgm:spPr/>
      <dgm:t>
        <a:bodyPr/>
        <a:lstStyle/>
        <a:p>
          <a:endParaRPr lang="bg-BG"/>
        </a:p>
      </dgm:t>
    </dgm:pt>
    <dgm:pt modelId="{874EB771-F825-4261-A089-AD425E75ADB9}" type="sibTrans" cxnId="{1AE450F4-77BD-4665-AE8A-D956F6AD8391}">
      <dgm:prSet/>
      <dgm:spPr/>
      <dgm:t>
        <a:bodyPr/>
        <a:lstStyle/>
        <a:p>
          <a:endParaRPr lang="bg-BG"/>
        </a:p>
      </dgm:t>
    </dgm:pt>
    <dgm:pt modelId="{BBB087D2-6758-4A4D-B33E-D7A61BDACA2A}" type="pres">
      <dgm:prSet presAssocID="{C5E7A21A-A88B-4707-8399-BD3AD0D31776}" presName="linear" presStyleCnt="0">
        <dgm:presLayoutVars>
          <dgm:animLvl val="lvl"/>
          <dgm:resizeHandles val="exact"/>
        </dgm:presLayoutVars>
      </dgm:prSet>
      <dgm:spPr/>
    </dgm:pt>
    <dgm:pt modelId="{F0AAC45C-FDDF-4D0C-A382-A7733E28C1B4}" type="pres">
      <dgm:prSet presAssocID="{9B5FDA9B-7BE1-4B00-B304-66E112F50C2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CFF8F9-0A7C-4DAD-ADD4-6A85EB112572}" type="pres">
      <dgm:prSet presAssocID="{9B5FDA9B-7BE1-4B00-B304-66E112F50C29}" presName="childText" presStyleLbl="revTx" presStyleIdx="0" presStyleCnt="2">
        <dgm:presLayoutVars>
          <dgm:bulletEnabled val="1"/>
        </dgm:presLayoutVars>
      </dgm:prSet>
      <dgm:spPr/>
    </dgm:pt>
    <dgm:pt modelId="{A38C24C4-4CFD-4AD9-B31C-F07FB6D9110B}" type="pres">
      <dgm:prSet presAssocID="{1E56DEBD-D403-404C-A9BB-6D05CE02578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50A00B4-753E-42EB-9227-9DF42C27496A}" type="pres">
      <dgm:prSet presAssocID="{1E56DEBD-D403-404C-A9BB-6D05CE02578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7B369412-366A-4068-8D7B-B2A6153D8611}" type="presOf" srcId="{3DD15F6F-6447-4FFD-85F6-4BEF13E791F7}" destId="{95CFF8F9-0A7C-4DAD-ADD4-6A85EB112572}" srcOrd="0" destOrd="0" presId="urn:microsoft.com/office/officeart/2005/8/layout/vList2"/>
    <dgm:cxn modelId="{D1D63B1C-19A8-40D8-9EB8-ED2A7D3A7F47}" type="presOf" srcId="{9B5FDA9B-7BE1-4B00-B304-66E112F50C29}" destId="{F0AAC45C-FDDF-4D0C-A382-A7733E28C1B4}" srcOrd="0" destOrd="0" presId="urn:microsoft.com/office/officeart/2005/8/layout/vList2"/>
    <dgm:cxn modelId="{30A5B51D-E069-49D9-AB88-C4CD74CE2C00}" type="presOf" srcId="{84FC2158-D296-4EA1-B56C-B227229A0B87}" destId="{550A00B4-753E-42EB-9227-9DF42C27496A}" srcOrd="0" destOrd="1" presId="urn:microsoft.com/office/officeart/2005/8/layout/vList2"/>
    <dgm:cxn modelId="{76DE2E22-3E44-4DD9-957D-4DE425CB10B6}" srcId="{1E56DEBD-D403-404C-A9BB-6D05CE02578F}" destId="{84FC2158-D296-4EA1-B56C-B227229A0B87}" srcOrd="1" destOrd="0" parTransId="{99308201-E456-48C5-8D5D-CF561ED410EF}" sibTransId="{FD47CA0E-6A29-4A49-BF8F-D79446B64D53}"/>
    <dgm:cxn modelId="{89632823-323E-4F15-8B7D-5FBB8AF7AA00}" type="presOf" srcId="{89E59853-9192-4284-8FBE-F8F4ED332FE2}" destId="{550A00B4-753E-42EB-9227-9DF42C27496A}" srcOrd="0" destOrd="0" presId="urn:microsoft.com/office/officeart/2005/8/layout/vList2"/>
    <dgm:cxn modelId="{D7143D38-FE1E-4FFD-A604-4A5FA34E25D5}" srcId="{C5E7A21A-A88B-4707-8399-BD3AD0D31776}" destId="{9B5FDA9B-7BE1-4B00-B304-66E112F50C29}" srcOrd="0" destOrd="0" parTransId="{1EC9D9C2-5EF2-4867-B03E-3E771CB99CA0}" sibTransId="{624C8150-2A6B-4136-BCDD-0AA455F76FA3}"/>
    <dgm:cxn modelId="{5DB72E3B-AF9E-4CCB-8C47-E805F7B5263E}" type="presOf" srcId="{D739176C-2DEC-4CCF-B0A7-0B065C459F6F}" destId="{550A00B4-753E-42EB-9227-9DF42C27496A}" srcOrd="0" destOrd="2" presId="urn:microsoft.com/office/officeart/2005/8/layout/vList2"/>
    <dgm:cxn modelId="{88C44065-3177-42F0-A0BC-C5968975518A}" srcId="{C5E7A21A-A88B-4707-8399-BD3AD0D31776}" destId="{1E56DEBD-D403-404C-A9BB-6D05CE02578F}" srcOrd="1" destOrd="0" parTransId="{ABC03D12-05E6-40F1-BBE4-4DA8C493294F}" sibTransId="{7A713C5A-3769-4492-9D6D-86C3B9C1847D}"/>
    <dgm:cxn modelId="{2587847B-AA54-4CA9-848F-3F69C0CD88CC}" srcId="{9B5FDA9B-7BE1-4B00-B304-66E112F50C29}" destId="{3DD15F6F-6447-4FFD-85F6-4BEF13E791F7}" srcOrd="0" destOrd="0" parTransId="{0712E60C-3C2E-4524-8A72-D35ACD480BBC}" sibTransId="{F86D5AF8-997A-4CAC-A1C6-D0E0E3AA9836}"/>
    <dgm:cxn modelId="{3E991D8E-30AB-4D85-8F1D-0345F4B1C1A8}" srcId="{9B5FDA9B-7BE1-4B00-B304-66E112F50C29}" destId="{E1319760-D719-41FD-BE0D-484FA720C57F}" srcOrd="1" destOrd="0" parTransId="{CCFF822C-8D98-43F3-BE0A-E494075E23CE}" sibTransId="{0F108C52-DA38-4174-B3EF-26AAA9ED86A7}"/>
    <dgm:cxn modelId="{3999CCA1-8848-4C70-AC2A-F47EB1249FFF}" srcId="{1E56DEBD-D403-404C-A9BB-6D05CE02578F}" destId="{89E59853-9192-4284-8FBE-F8F4ED332FE2}" srcOrd="0" destOrd="0" parTransId="{3FE39FF5-C30C-440A-A991-0073322E3DC2}" sibTransId="{90223915-A3A4-4EC5-9151-37F665767D7B}"/>
    <dgm:cxn modelId="{165C8BAB-EC41-4173-A2BB-2136F950034A}" type="presOf" srcId="{E1319760-D719-41FD-BE0D-484FA720C57F}" destId="{95CFF8F9-0A7C-4DAD-ADD4-6A85EB112572}" srcOrd="0" destOrd="1" presId="urn:microsoft.com/office/officeart/2005/8/layout/vList2"/>
    <dgm:cxn modelId="{CFF030C4-CAFA-4F7C-853D-37D755E24C98}" type="presOf" srcId="{C5E7A21A-A88B-4707-8399-BD3AD0D31776}" destId="{BBB087D2-6758-4A4D-B33E-D7A61BDACA2A}" srcOrd="0" destOrd="0" presId="urn:microsoft.com/office/officeart/2005/8/layout/vList2"/>
    <dgm:cxn modelId="{423B1CC9-6116-4A87-AC3F-4E8925D2CD8F}" type="presOf" srcId="{1E56DEBD-D403-404C-A9BB-6D05CE02578F}" destId="{A38C24C4-4CFD-4AD9-B31C-F07FB6D9110B}" srcOrd="0" destOrd="0" presId="urn:microsoft.com/office/officeart/2005/8/layout/vList2"/>
    <dgm:cxn modelId="{1AE450F4-77BD-4665-AE8A-D956F6AD8391}" srcId="{1E56DEBD-D403-404C-A9BB-6D05CE02578F}" destId="{D739176C-2DEC-4CCF-B0A7-0B065C459F6F}" srcOrd="2" destOrd="0" parTransId="{63D645C1-6D57-415B-AC30-6E27E36DA81F}" sibTransId="{874EB771-F825-4261-A089-AD425E75ADB9}"/>
    <dgm:cxn modelId="{38B78777-6997-4913-8A78-11C530BF93F3}" type="presParOf" srcId="{BBB087D2-6758-4A4D-B33E-D7A61BDACA2A}" destId="{F0AAC45C-FDDF-4D0C-A382-A7733E28C1B4}" srcOrd="0" destOrd="0" presId="urn:microsoft.com/office/officeart/2005/8/layout/vList2"/>
    <dgm:cxn modelId="{426D3984-CCF3-4485-8B1F-D7F1CA7E2485}" type="presParOf" srcId="{BBB087D2-6758-4A4D-B33E-D7A61BDACA2A}" destId="{95CFF8F9-0A7C-4DAD-ADD4-6A85EB112572}" srcOrd="1" destOrd="0" presId="urn:microsoft.com/office/officeart/2005/8/layout/vList2"/>
    <dgm:cxn modelId="{8878598C-82B9-499E-893E-8528D2D57BA0}" type="presParOf" srcId="{BBB087D2-6758-4A4D-B33E-D7A61BDACA2A}" destId="{A38C24C4-4CFD-4AD9-B31C-F07FB6D9110B}" srcOrd="2" destOrd="0" presId="urn:microsoft.com/office/officeart/2005/8/layout/vList2"/>
    <dgm:cxn modelId="{7E8A51E8-B61F-48AC-93D7-B2FB8E632A6C}" type="presParOf" srcId="{BBB087D2-6758-4A4D-B33E-D7A61BDACA2A}" destId="{550A00B4-753E-42EB-9227-9DF42C27496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D294044-3C02-4193-8D4B-621B164104E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g-BG"/>
        </a:p>
      </dgm:t>
    </dgm:pt>
    <dgm:pt modelId="{E09A68AC-A28A-4C9B-9054-FE9EFD57120A}">
      <dgm:prSet/>
      <dgm:spPr/>
      <dgm:t>
        <a:bodyPr/>
        <a:lstStyle/>
        <a:p>
          <a:r>
            <a:rPr lang="bg-BG" dirty="0"/>
            <a:t>Какво предлагат </a:t>
          </a:r>
          <a:r>
            <a:rPr lang="en-US" dirty="0"/>
            <a:t>RAF </a:t>
          </a:r>
          <a:r>
            <a:rPr lang="bg-BG" dirty="0"/>
            <a:t>и </a:t>
          </a:r>
          <a:r>
            <a:rPr lang="en-US" dirty="0"/>
            <a:t>OSCAM2?</a:t>
          </a:r>
          <a:endParaRPr lang="bg-BG" dirty="0"/>
        </a:p>
      </dgm:t>
    </dgm:pt>
    <dgm:pt modelId="{19497471-1B7F-4F8B-8F77-BF6BF4638A8C}" type="parTrans" cxnId="{27098135-3D47-44F9-B999-B67FF5DD652A}">
      <dgm:prSet/>
      <dgm:spPr/>
      <dgm:t>
        <a:bodyPr/>
        <a:lstStyle/>
        <a:p>
          <a:endParaRPr lang="bg-BG"/>
        </a:p>
      </dgm:t>
    </dgm:pt>
    <dgm:pt modelId="{6771A9AD-7D31-45CF-93BC-49936073E6AA}" type="sibTrans" cxnId="{27098135-3D47-44F9-B999-B67FF5DD652A}">
      <dgm:prSet/>
      <dgm:spPr/>
      <dgm:t>
        <a:bodyPr/>
        <a:lstStyle/>
        <a:p>
          <a:endParaRPr lang="bg-BG"/>
        </a:p>
      </dgm:t>
    </dgm:pt>
    <dgm:pt modelId="{B4DB1EC3-1DE3-47CF-9D14-AEC846D50734}">
      <dgm:prSet/>
      <dgm:spPr/>
      <dgm:t>
        <a:bodyPr/>
        <a:lstStyle/>
        <a:p>
          <a:r>
            <a:rPr lang="en-US" dirty="0"/>
            <a:t>RAF </a:t>
          </a:r>
          <a:r>
            <a:rPr lang="en-US" dirty="0" err="1"/>
            <a:t>разглежда</a:t>
          </a:r>
          <a:r>
            <a:rPr lang="en-US" dirty="0"/>
            <a:t> </a:t>
          </a:r>
          <a:r>
            <a:rPr lang="en-US" dirty="0" err="1"/>
            <a:t>изследователя</a:t>
          </a:r>
          <a:r>
            <a:rPr lang="en-US" dirty="0"/>
            <a:t> </a:t>
          </a:r>
          <a:r>
            <a:rPr lang="en-US" dirty="0" err="1"/>
            <a:t>не</a:t>
          </a:r>
          <a:r>
            <a:rPr lang="en-US" dirty="0"/>
            <a:t> </a:t>
          </a:r>
          <a:r>
            <a:rPr lang="en-US" dirty="0" err="1"/>
            <a:t>само</a:t>
          </a:r>
          <a:r>
            <a:rPr lang="en-US" dirty="0"/>
            <a:t> </a:t>
          </a:r>
          <a:r>
            <a:rPr lang="en-US" dirty="0" err="1"/>
            <a:t>като</a:t>
          </a:r>
          <a:r>
            <a:rPr lang="en-US" dirty="0"/>
            <a:t> </a:t>
          </a:r>
          <a:r>
            <a:rPr lang="en-US" dirty="0" err="1"/>
            <a:t>производител</a:t>
          </a:r>
          <a:r>
            <a:rPr lang="en-US" dirty="0"/>
            <a:t> </a:t>
          </a:r>
          <a:r>
            <a:rPr lang="en-US" dirty="0" err="1"/>
            <a:t>на</a:t>
          </a:r>
          <a:r>
            <a:rPr lang="en-US" dirty="0"/>
            <a:t> </a:t>
          </a:r>
          <a:r>
            <a:rPr lang="en-US" dirty="0" err="1"/>
            <a:t>статии</a:t>
          </a:r>
          <a:r>
            <a:rPr lang="en-US" dirty="0"/>
            <a:t>, а </a:t>
          </a:r>
          <a:r>
            <a:rPr lang="en-US" dirty="0" err="1"/>
            <a:t>като</a:t>
          </a:r>
          <a:r>
            <a:rPr lang="en-US" dirty="0"/>
            <a:t> </a:t>
          </a:r>
          <a:r>
            <a:rPr lang="en-US" dirty="0" err="1"/>
            <a:t>участник</a:t>
          </a:r>
          <a:r>
            <a:rPr lang="en-US" dirty="0"/>
            <a:t> в </a:t>
          </a:r>
          <a:r>
            <a:rPr lang="en-US" dirty="0" err="1"/>
            <a:t>четири</a:t>
          </a:r>
          <a:r>
            <a:rPr lang="en-US" dirty="0"/>
            <a:t> </a:t>
          </a:r>
          <a:r>
            <a:rPr lang="en-US" dirty="0" err="1"/>
            <a:t>домейна</a:t>
          </a:r>
          <a:r>
            <a:rPr lang="en-US" dirty="0"/>
            <a:t>: Research, Education, Leadership и </a:t>
          </a:r>
          <a:r>
            <a:rPr lang="en-US" dirty="0" err="1"/>
            <a:t>Valorisation</a:t>
          </a:r>
          <a:r>
            <a:rPr lang="en-US" dirty="0"/>
            <a:t>. </a:t>
          </a:r>
          <a:r>
            <a:rPr lang="en-US" dirty="0" err="1"/>
            <a:t>Това</a:t>
          </a:r>
          <a:r>
            <a:rPr lang="en-US" dirty="0"/>
            <a:t> е </a:t>
          </a:r>
          <a:r>
            <a:rPr lang="en-US" dirty="0" err="1"/>
            <a:t>по-зряло</a:t>
          </a:r>
          <a:r>
            <a:rPr lang="en-US" dirty="0"/>
            <a:t> </a:t>
          </a:r>
          <a:r>
            <a:rPr lang="en-US" dirty="0" err="1"/>
            <a:t>от</a:t>
          </a:r>
          <a:r>
            <a:rPr lang="en-US" dirty="0"/>
            <a:t> </a:t>
          </a:r>
          <a:r>
            <a:rPr lang="en-US" dirty="0" err="1"/>
            <a:t>едномерната</a:t>
          </a:r>
          <a:r>
            <a:rPr lang="en-US" dirty="0"/>
            <a:t> </a:t>
          </a:r>
          <a:r>
            <a:rPr lang="en-US" dirty="0" err="1"/>
            <a:t>публикационна</a:t>
          </a:r>
          <a:r>
            <a:rPr lang="en-US" dirty="0"/>
            <a:t> </a:t>
          </a:r>
          <a:r>
            <a:rPr lang="en-US" dirty="0" err="1"/>
            <a:t>логика</a:t>
          </a:r>
          <a:r>
            <a:rPr lang="en-US" dirty="0"/>
            <a:t>, </a:t>
          </a:r>
          <a:r>
            <a:rPr lang="en-US" dirty="0" err="1"/>
            <a:t>но</a:t>
          </a:r>
          <a:r>
            <a:rPr lang="en-US" dirty="0"/>
            <a:t> </a:t>
          </a:r>
          <a:r>
            <a:rPr lang="en-US" dirty="0" err="1"/>
            <a:t>създава</a:t>
          </a:r>
          <a:r>
            <a:rPr lang="en-US" dirty="0"/>
            <a:t> </a:t>
          </a:r>
          <a:r>
            <a:rPr lang="en-US" dirty="0" err="1"/>
            <a:t>проблем</a:t>
          </a:r>
          <a:r>
            <a:rPr lang="en-US" dirty="0"/>
            <a:t> с </a:t>
          </a:r>
          <a:r>
            <a:rPr lang="en-US" dirty="0" err="1"/>
            <a:t>преносимостта</a:t>
          </a:r>
          <a:r>
            <a:rPr lang="en-US" dirty="0"/>
            <a:t>, </a:t>
          </a:r>
          <a:r>
            <a:rPr lang="en-US" dirty="0" err="1"/>
            <a:t>ако</a:t>
          </a:r>
          <a:r>
            <a:rPr lang="en-US" dirty="0"/>
            <a:t> </a:t>
          </a:r>
          <a:r>
            <a:rPr lang="en-US" dirty="0" err="1"/>
            <a:t>всяка</a:t>
          </a:r>
          <a:r>
            <a:rPr lang="en-US" dirty="0"/>
            <a:t> </a:t>
          </a:r>
          <a:r>
            <a:rPr lang="en-US" dirty="0" err="1"/>
            <a:t>институция</a:t>
          </a:r>
          <a:r>
            <a:rPr lang="en-US" dirty="0"/>
            <a:t> </a:t>
          </a:r>
          <a:r>
            <a:rPr lang="en-US" dirty="0" err="1"/>
            <a:t>избере</a:t>
          </a:r>
          <a:r>
            <a:rPr lang="en-US" dirty="0"/>
            <a:t> </a:t>
          </a:r>
          <a:r>
            <a:rPr lang="en-US" dirty="0" err="1"/>
            <a:t>различни</a:t>
          </a:r>
          <a:r>
            <a:rPr lang="en-US" dirty="0"/>
            <a:t> </a:t>
          </a:r>
          <a:r>
            <a:rPr lang="en-US" dirty="0" err="1"/>
            <a:t>индикатори</a:t>
          </a:r>
          <a:r>
            <a:rPr lang="en-US" dirty="0"/>
            <a:t> и </a:t>
          </a:r>
          <a:r>
            <a:rPr lang="en-US" dirty="0" err="1"/>
            <a:t>тежести</a:t>
          </a:r>
          <a:r>
            <a:rPr lang="en-US" dirty="0"/>
            <a:t>.</a:t>
          </a:r>
          <a:endParaRPr lang="bg-BG" dirty="0"/>
        </a:p>
      </dgm:t>
    </dgm:pt>
    <dgm:pt modelId="{F20D7C15-ECD1-4D05-ADF8-43C638D892CC}" type="parTrans" cxnId="{BF667135-F502-4A42-803F-8562FEE822A5}">
      <dgm:prSet/>
      <dgm:spPr/>
      <dgm:t>
        <a:bodyPr/>
        <a:lstStyle/>
        <a:p>
          <a:endParaRPr lang="bg-BG"/>
        </a:p>
      </dgm:t>
    </dgm:pt>
    <dgm:pt modelId="{B702981A-C4B2-4DC4-968B-19C9A01FDB43}" type="sibTrans" cxnId="{BF667135-F502-4A42-803F-8562FEE822A5}">
      <dgm:prSet/>
      <dgm:spPr/>
      <dgm:t>
        <a:bodyPr/>
        <a:lstStyle/>
        <a:p>
          <a:endParaRPr lang="bg-BG"/>
        </a:p>
      </dgm:t>
    </dgm:pt>
    <dgm:pt modelId="{8B892832-935B-41CB-A279-3819C9424243}">
      <dgm:prSet/>
      <dgm:spPr/>
      <dgm:t>
        <a:bodyPr/>
        <a:lstStyle/>
        <a:p>
          <a:r>
            <a:rPr lang="en-US"/>
            <a:t>OSCAM2 е опит да се направи Open Science видима в кариерната оценка. Важното е, че тя не налага единна формула. Това е методологично предпазливо, но практически недостатъчно, ако целта е да се осигури сравнимост между институции и държави.</a:t>
          </a:r>
          <a:endParaRPr lang="bg-BG"/>
        </a:p>
      </dgm:t>
    </dgm:pt>
    <dgm:pt modelId="{128176ED-1B1C-4D1C-9F9C-DD83CF811C1A}" type="parTrans" cxnId="{C5688857-E0E7-4196-921D-C0CF85318781}">
      <dgm:prSet/>
      <dgm:spPr/>
      <dgm:t>
        <a:bodyPr/>
        <a:lstStyle/>
        <a:p>
          <a:endParaRPr lang="bg-BG"/>
        </a:p>
      </dgm:t>
    </dgm:pt>
    <dgm:pt modelId="{372918C0-EFDF-4290-BCBE-3BF937FDCA89}" type="sibTrans" cxnId="{C5688857-E0E7-4196-921D-C0CF85318781}">
      <dgm:prSet/>
      <dgm:spPr/>
      <dgm:t>
        <a:bodyPr/>
        <a:lstStyle/>
        <a:p>
          <a:endParaRPr lang="bg-BG"/>
        </a:p>
      </dgm:t>
    </dgm:pt>
    <dgm:pt modelId="{8BC8CE4E-374F-4BC2-B867-6B2F9A00F75F}" type="pres">
      <dgm:prSet presAssocID="{5D294044-3C02-4193-8D4B-621B164104EC}" presName="linear" presStyleCnt="0">
        <dgm:presLayoutVars>
          <dgm:animLvl val="lvl"/>
          <dgm:resizeHandles val="exact"/>
        </dgm:presLayoutVars>
      </dgm:prSet>
      <dgm:spPr/>
    </dgm:pt>
    <dgm:pt modelId="{206C3D86-90F5-4622-B648-D2EB96D61C56}" type="pres">
      <dgm:prSet presAssocID="{E09A68AC-A28A-4C9B-9054-FE9EFD57120A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C79868B9-FCFF-4C41-91E7-670C2D10A384}" type="pres">
      <dgm:prSet presAssocID="{E09A68AC-A28A-4C9B-9054-FE9EFD57120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C21B3428-0025-459F-9F9B-75FDD6AAB06C}" type="presOf" srcId="{E09A68AC-A28A-4C9B-9054-FE9EFD57120A}" destId="{206C3D86-90F5-4622-B648-D2EB96D61C56}" srcOrd="0" destOrd="0" presId="urn:microsoft.com/office/officeart/2005/8/layout/vList2"/>
    <dgm:cxn modelId="{BF667135-F502-4A42-803F-8562FEE822A5}" srcId="{E09A68AC-A28A-4C9B-9054-FE9EFD57120A}" destId="{B4DB1EC3-1DE3-47CF-9D14-AEC846D50734}" srcOrd="0" destOrd="0" parTransId="{F20D7C15-ECD1-4D05-ADF8-43C638D892CC}" sibTransId="{B702981A-C4B2-4DC4-968B-19C9A01FDB43}"/>
    <dgm:cxn modelId="{27098135-3D47-44F9-B999-B67FF5DD652A}" srcId="{5D294044-3C02-4193-8D4B-621B164104EC}" destId="{E09A68AC-A28A-4C9B-9054-FE9EFD57120A}" srcOrd="0" destOrd="0" parTransId="{19497471-1B7F-4F8B-8F77-BF6BF4638A8C}" sibTransId="{6771A9AD-7D31-45CF-93BC-49936073E6AA}"/>
    <dgm:cxn modelId="{C5688857-E0E7-4196-921D-C0CF85318781}" srcId="{E09A68AC-A28A-4C9B-9054-FE9EFD57120A}" destId="{8B892832-935B-41CB-A279-3819C9424243}" srcOrd="1" destOrd="0" parTransId="{128176ED-1B1C-4D1C-9F9C-DD83CF811C1A}" sibTransId="{372918C0-EFDF-4290-BCBE-3BF937FDCA89}"/>
    <dgm:cxn modelId="{C5F09184-814B-485E-B185-73EC1EE1119D}" type="presOf" srcId="{5D294044-3C02-4193-8D4B-621B164104EC}" destId="{8BC8CE4E-374F-4BC2-B867-6B2F9A00F75F}" srcOrd="0" destOrd="0" presId="urn:microsoft.com/office/officeart/2005/8/layout/vList2"/>
    <dgm:cxn modelId="{23674387-3DA9-4803-8C8C-B2ECA0533556}" type="presOf" srcId="{8B892832-935B-41CB-A279-3819C9424243}" destId="{C79868B9-FCFF-4C41-91E7-670C2D10A384}" srcOrd="0" destOrd="1" presId="urn:microsoft.com/office/officeart/2005/8/layout/vList2"/>
    <dgm:cxn modelId="{FFE09A8E-FD68-4F7C-B56E-29A3603F7BE0}" type="presOf" srcId="{B4DB1EC3-1DE3-47CF-9D14-AEC846D50734}" destId="{C79868B9-FCFF-4C41-91E7-670C2D10A384}" srcOrd="0" destOrd="0" presId="urn:microsoft.com/office/officeart/2005/8/layout/vList2"/>
    <dgm:cxn modelId="{C18944C6-3AA7-4CF5-8980-3EA248A5572B}" type="presParOf" srcId="{8BC8CE4E-374F-4BC2-B867-6B2F9A00F75F}" destId="{206C3D86-90F5-4622-B648-D2EB96D61C56}" srcOrd="0" destOrd="0" presId="urn:microsoft.com/office/officeart/2005/8/layout/vList2"/>
    <dgm:cxn modelId="{D42146B5-FD4F-4F01-AA5B-251B588EB80D}" type="presParOf" srcId="{8BC8CE4E-374F-4BC2-B867-6B2F9A00F75F}" destId="{C79868B9-FCFF-4C41-91E7-670C2D10A38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8CF30A2-FDD5-4DA3-8E03-1F7AE3998AF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EDA1C384-1FA6-4A60-BE65-C779F224A25F}">
      <dgm:prSet/>
      <dgm:spPr/>
      <dgm:t>
        <a:bodyPr/>
        <a:lstStyle/>
        <a:p>
          <a:r>
            <a:rPr lang="en-US"/>
            <a:t>Китайският нов подход </a:t>
          </a:r>
          <a:endParaRPr lang="bg-BG"/>
        </a:p>
      </dgm:t>
    </dgm:pt>
    <dgm:pt modelId="{734A0AE8-CD23-4A1A-8277-5E4695A67223}" type="parTrans" cxnId="{DFBF56DA-9706-425D-A266-E215C7FC4C3D}">
      <dgm:prSet/>
      <dgm:spPr/>
      <dgm:t>
        <a:bodyPr/>
        <a:lstStyle/>
        <a:p>
          <a:endParaRPr lang="bg-BG"/>
        </a:p>
      </dgm:t>
    </dgm:pt>
    <dgm:pt modelId="{AFC93256-9317-4187-B097-79E6F6079D24}" type="sibTrans" cxnId="{DFBF56DA-9706-425D-A266-E215C7FC4C3D}">
      <dgm:prSet/>
      <dgm:spPr/>
      <dgm:t>
        <a:bodyPr/>
        <a:lstStyle/>
        <a:p>
          <a:endParaRPr lang="bg-BG"/>
        </a:p>
      </dgm:t>
    </dgm:pt>
    <dgm:pt modelId="{D2D79BBC-3731-4A1C-B73D-22FF7F664366}">
      <dgm:prSet/>
      <dgm:spPr/>
      <dgm:t>
        <a:bodyPr/>
        <a:lstStyle/>
        <a:p>
          <a:r>
            <a:rPr lang="bg-BG" dirty="0"/>
            <a:t>Р</a:t>
          </a:r>
          <a:r>
            <a:rPr lang="en-US" dirty="0" err="1"/>
            <a:t>азвива</a:t>
          </a:r>
          <a:r>
            <a:rPr lang="bg-BG" dirty="0"/>
            <a:t> се</a:t>
          </a:r>
          <a:r>
            <a:rPr lang="en-US" dirty="0"/>
            <a:t> </a:t>
          </a:r>
          <a:r>
            <a:rPr lang="en-US" dirty="0" err="1"/>
            <a:t>като</a:t>
          </a:r>
          <a:r>
            <a:rPr lang="en-US" dirty="0"/>
            <a:t> </a:t>
          </a:r>
          <a:r>
            <a:rPr lang="en-US" dirty="0" err="1"/>
            <a:t>реакция</a:t>
          </a:r>
          <a:r>
            <a:rPr lang="en-US" dirty="0"/>
            <a:t> </a:t>
          </a:r>
          <a:r>
            <a:rPr lang="en-US" dirty="0" err="1"/>
            <a:t>срещу</a:t>
          </a:r>
          <a:r>
            <a:rPr lang="en-US" dirty="0"/>
            <a:t> </a:t>
          </a:r>
          <a:r>
            <a:rPr lang="en-US" dirty="0" err="1"/>
            <a:t>прекомерната</a:t>
          </a:r>
          <a:r>
            <a:rPr lang="en-US" dirty="0"/>
            <a:t> </a:t>
          </a:r>
          <a:r>
            <a:rPr lang="en-US" dirty="0" err="1"/>
            <a:t>зависимост</a:t>
          </a:r>
          <a:r>
            <a:rPr lang="en-US" dirty="0"/>
            <a:t> </a:t>
          </a:r>
          <a:r>
            <a:rPr lang="en-US" dirty="0" err="1"/>
            <a:t>от</a:t>
          </a:r>
          <a:r>
            <a:rPr lang="en-US" dirty="0"/>
            <a:t> SCI/</a:t>
          </a:r>
          <a:r>
            <a:rPr lang="en-US" dirty="0" err="1"/>
            <a:t>WoS</a:t>
          </a:r>
          <a:r>
            <a:rPr lang="en-US" dirty="0"/>
            <a:t> </a:t>
          </a:r>
          <a:r>
            <a:rPr lang="en-US" dirty="0" err="1"/>
            <a:t>публикации</a:t>
          </a:r>
          <a:r>
            <a:rPr lang="en-US" dirty="0"/>
            <a:t>, </a:t>
          </a:r>
          <a:r>
            <a:rPr lang="en-US" dirty="0" err="1"/>
            <a:t>журнален</a:t>
          </a:r>
          <a:r>
            <a:rPr lang="en-US" dirty="0"/>
            <a:t> </a:t>
          </a:r>
          <a:r>
            <a:rPr lang="en-US" dirty="0" err="1"/>
            <a:t>престиж</a:t>
          </a:r>
          <a:r>
            <a:rPr lang="en-US" dirty="0"/>
            <a:t>, </a:t>
          </a:r>
          <a:r>
            <a:rPr lang="en-US" dirty="0" err="1"/>
            <a:t>академични</a:t>
          </a:r>
          <a:r>
            <a:rPr lang="en-US" dirty="0"/>
            <a:t> </a:t>
          </a:r>
          <a:r>
            <a:rPr lang="en-US" dirty="0" err="1"/>
            <a:t>титли</a:t>
          </a:r>
          <a:r>
            <a:rPr lang="en-US" dirty="0"/>
            <a:t> и </a:t>
          </a:r>
          <a:r>
            <a:rPr lang="en-US" dirty="0" err="1"/>
            <a:t>количествена</a:t>
          </a:r>
          <a:r>
            <a:rPr lang="en-US" dirty="0"/>
            <a:t> </a:t>
          </a:r>
          <a:r>
            <a:rPr lang="en-US" dirty="0" err="1"/>
            <a:t>продуктивност</a:t>
          </a:r>
          <a:r>
            <a:rPr lang="en-US" dirty="0"/>
            <a:t>. </a:t>
          </a:r>
          <a:endParaRPr lang="bg-BG" dirty="0"/>
        </a:p>
      </dgm:t>
    </dgm:pt>
    <dgm:pt modelId="{2E11B420-FBD6-4CFA-A0B5-D35A2A723EC0}" type="parTrans" cxnId="{435DCE13-B0A5-4863-8CA9-82811DBDE73C}">
      <dgm:prSet/>
      <dgm:spPr/>
      <dgm:t>
        <a:bodyPr/>
        <a:lstStyle/>
        <a:p>
          <a:endParaRPr lang="bg-BG"/>
        </a:p>
      </dgm:t>
    </dgm:pt>
    <dgm:pt modelId="{145275BB-D1B4-4CA0-B8D8-27734E25FA41}" type="sibTrans" cxnId="{435DCE13-B0A5-4863-8CA9-82811DBDE73C}">
      <dgm:prSet/>
      <dgm:spPr/>
      <dgm:t>
        <a:bodyPr/>
        <a:lstStyle/>
        <a:p>
          <a:endParaRPr lang="bg-BG"/>
        </a:p>
      </dgm:t>
    </dgm:pt>
    <dgm:pt modelId="{D1E017F8-ABA9-48A1-A413-0D74BF5973D4}">
      <dgm:prSet/>
      <dgm:spPr/>
      <dgm:t>
        <a:bodyPr/>
        <a:lstStyle/>
        <a:p>
          <a:r>
            <a:rPr lang="en-US"/>
            <a:t>Цели на реформата</a:t>
          </a:r>
          <a:endParaRPr lang="bg-BG"/>
        </a:p>
      </dgm:t>
    </dgm:pt>
    <dgm:pt modelId="{51215EC2-2719-42F4-92F1-124E1842F849}" type="parTrans" cxnId="{1A54C63B-5EDB-402D-875B-9660D72936EA}">
      <dgm:prSet/>
      <dgm:spPr/>
      <dgm:t>
        <a:bodyPr/>
        <a:lstStyle/>
        <a:p>
          <a:endParaRPr lang="bg-BG"/>
        </a:p>
      </dgm:t>
    </dgm:pt>
    <dgm:pt modelId="{60A09AAF-7645-4FB9-AF51-C41F29B21A29}" type="sibTrans" cxnId="{1A54C63B-5EDB-402D-875B-9660D72936EA}">
      <dgm:prSet/>
      <dgm:spPr/>
      <dgm:t>
        <a:bodyPr/>
        <a:lstStyle/>
        <a:p>
          <a:endParaRPr lang="bg-BG"/>
        </a:p>
      </dgm:t>
    </dgm:pt>
    <dgm:pt modelId="{149E80BA-227C-45F1-8B5A-DD108AAC497B}">
      <dgm:prSet/>
      <dgm:spPr/>
      <dgm:t>
        <a:bodyPr/>
        <a:lstStyle/>
        <a:p>
          <a:r>
            <a:rPr lang="en-US"/>
            <a:t>Преминаване от механично броене към оценка на качество, оригиналност и реален принос.</a:t>
          </a:r>
          <a:endParaRPr lang="bg-BG"/>
        </a:p>
      </dgm:t>
    </dgm:pt>
    <dgm:pt modelId="{0A34926A-59CB-459F-8C52-3A41FF77F07C}" type="parTrans" cxnId="{AF313AE3-737F-44F2-ABCA-43C5FFA8F640}">
      <dgm:prSet/>
      <dgm:spPr/>
      <dgm:t>
        <a:bodyPr/>
        <a:lstStyle/>
        <a:p>
          <a:endParaRPr lang="bg-BG"/>
        </a:p>
      </dgm:t>
    </dgm:pt>
    <dgm:pt modelId="{779DE68D-FE7B-4298-8921-62FFD5BE4BB6}" type="sibTrans" cxnId="{AF313AE3-737F-44F2-ABCA-43C5FFA8F640}">
      <dgm:prSet/>
      <dgm:spPr/>
      <dgm:t>
        <a:bodyPr/>
        <a:lstStyle/>
        <a:p>
          <a:endParaRPr lang="bg-BG"/>
        </a:p>
      </dgm:t>
    </dgm:pt>
    <dgm:pt modelId="{342B48C6-8E03-4011-B6CB-4FF7D99D2033}">
      <dgm:prSet/>
      <dgm:spPr/>
      <dgm:t>
        <a:bodyPr/>
        <a:lstStyle/>
        <a:p>
          <a:r>
            <a:rPr lang="en-US"/>
            <a:t>Ограничаване на директното използване на SCI/WoS индикатори като основа за повишения и финансиране.</a:t>
          </a:r>
          <a:endParaRPr lang="bg-BG"/>
        </a:p>
      </dgm:t>
    </dgm:pt>
    <dgm:pt modelId="{FD2D7E84-A804-4620-AD9A-855849A6876C}" type="parTrans" cxnId="{70F865A9-B73C-457C-B1D4-81F7203C2199}">
      <dgm:prSet/>
      <dgm:spPr/>
      <dgm:t>
        <a:bodyPr/>
        <a:lstStyle/>
        <a:p>
          <a:endParaRPr lang="bg-BG"/>
        </a:p>
      </dgm:t>
    </dgm:pt>
    <dgm:pt modelId="{D0DB4AAC-8B9F-4BE1-B10A-DD4C2E7CACEA}" type="sibTrans" cxnId="{70F865A9-B73C-457C-B1D4-81F7203C2199}">
      <dgm:prSet/>
      <dgm:spPr/>
      <dgm:t>
        <a:bodyPr/>
        <a:lstStyle/>
        <a:p>
          <a:endParaRPr lang="bg-BG"/>
        </a:p>
      </dgm:t>
    </dgm:pt>
    <dgm:pt modelId="{B212E3E6-1BE1-4534-B8CD-A6C0F53BA064}">
      <dgm:prSet/>
      <dgm:spPr/>
      <dgm:t>
        <a:bodyPr/>
        <a:lstStyle/>
        <a:p>
          <a:r>
            <a:rPr lang="en-US"/>
            <a:t>По-силна ориентация към национални научно-технологични цели, иновации и приложимост.</a:t>
          </a:r>
          <a:endParaRPr lang="bg-BG"/>
        </a:p>
      </dgm:t>
    </dgm:pt>
    <dgm:pt modelId="{50FDB82B-C678-47C3-ACED-E3B393014C48}" type="parTrans" cxnId="{E88A1EDE-B1D8-47B7-AC1C-B58700C50FB0}">
      <dgm:prSet/>
      <dgm:spPr/>
      <dgm:t>
        <a:bodyPr/>
        <a:lstStyle/>
        <a:p>
          <a:endParaRPr lang="bg-BG"/>
        </a:p>
      </dgm:t>
    </dgm:pt>
    <dgm:pt modelId="{80454F6C-1502-441A-BDE1-20C8ECDC300A}" type="sibTrans" cxnId="{E88A1EDE-B1D8-47B7-AC1C-B58700C50FB0}">
      <dgm:prSet/>
      <dgm:spPr/>
      <dgm:t>
        <a:bodyPr/>
        <a:lstStyle/>
        <a:p>
          <a:endParaRPr lang="bg-BG"/>
        </a:p>
      </dgm:t>
    </dgm:pt>
    <dgm:pt modelId="{DAFC9CDB-EB1E-404C-8429-546153BC2452}">
      <dgm:prSet/>
      <dgm:spPr/>
      <dgm:t>
        <a:bodyPr/>
        <a:lstStyle/>
        <a:p>
          <a:r>
            <a:rPr lang="en-US"/>
            <a:t>Въвеждане на оценка чрез представителни резултати: не всички публикации, а избрани ключови приноси.</a:t>
          </a:r>
          <a:endParaRPr lang="bg-BG"/>
        </a:p>
      </dgm:t>
    </dgm:pt>
    <dgm:pt modelId="{4C41C4E7-4E07-43A2-B790-D5688A6360E9}" type="parTrans" cxnId="{361A71BF-AE2A-4B7E-A040-13CFA5688991}">
      <dgm:prSet/>
      <dgm:spPr/>
      <dgm:t>
        <a:bodyPr/>
        <a:lstStyle/>
        <a:p>
          <a:endParaRPr lang="bg-BG"/>
        </a:p>
      </dgm:t>
    </dgm:pt>
    <dgm:pt modelId="{307C0374-48B4-4E18-B8E2-A0754C3B68F9}" type="sibTrans" cxnId="{361A71BF-AE2A-4B7E-A040-13CFA5688991}">
      <dgm:prSet/>
      <dgm:spPr/>
      <dgm:t>
        <a:bodyPr/>
        <a:lstStyle/>
        <a:p>
          <a:endParaRPr lang="bg-BG"/>
        </a:p>
      </dgm:t>
    </dgm:pt>
    <dgm:pt modelId="{4BEF7872-E2F9-4E12-B15F-D3B6F749DD52}">
      <dgm:prSet/>
      <dgm:spPr/>
      <dgm:t>
        <a:bodyPr/>
        <a:lstStyle/>
        <a:p>
          <a:r>
            <a:rPr lang="en-US"/>
            <a:t>По-дълъг времеви хоризонт при фундаментални изследвания, където ефектът се проявява по-бавно.</a:t>
          </a:r>
          <a:endParaRPr lang="bg-BG"/>
        </a:p>
      </dgm:t>
    </dgm:pt>
    <dgm:pt modelId="{ACDE9CB7-91AF-49F1-BBDC-055B01CD7D47}" type="parTrans" cxnId="{08507D27-EBD6-40B6-8495-ACAE7CA549C4}">
      <dgm:prSet/>
      <dgm:spPr/>
      <dgm:t>
        <a:bodyPr/>
        <a:lstStyle/>
        <a:p>
          <a:endParaRPr lang="bg-BG"/>
        </a:p>
      </dgm:t>
    </dgm:pt>
    <dgm:pt modelId="{3BFF90CB-C1D2-4E10-95C2-436BCF9CC41D}" type="sibTrans" cxnId="{08507D27-EBD6-40B6-8495-ACAE7CA549C4}">
      <dgm:prSet/>
      <dgm:spPr/>
      <dgm:t>
        <a:bodyPr/>
        <a:lstStyle/>
        <a:p>
          <a:endParaRPr lang="bg-BG"/>
        </a:p>
      </dgm:t>
    </dgm:pt>
    <dgm:pt modelId="{155B227A-FC7E-4C22-B2A1-BDD0E2802D1E}">
      <dgm:prSet/>
      <dgm:spPr/>
      <dgm:t>
        <a:bodyPr/>
        <a:lstStyle/>
        <a:p>
          <a:r>
            <a:rPr lang="en-US"/>
            <a:t>PCSI и китайската операционализация</a:t>
          </a:r>
          <a:endParaRPr lang="bg-BG"/>
        </a:p>
      </dgm:t>
    </dgm:pt>
    <dgm:pt modelId="{C46BFB46-6246-49C2-B1D7-FE6A2052B1CF}" type="parTrans" cxnId="{ACF3056D-597E-49BC-B54E-195BD8A17A16}">
      <dgm:prSet/>
      <dgm:spPr/>
      <dgm:t>
        <a:bodyPr/>
        <a:lstStyle/>
        <a:p>
          <a:endParaRPr lang="bg-BG"/>
        </a:p>
      </dgm:t>
    </dgm:pt>
    <dgm:pt modelId="{C72A21E1-BC8A-4031-9104-B0CE37303D4C}" type="sibTrans" cxnId="{ACF3056D-597E-49BC-B54E-195BD8A17A16}">
      <dgm:prSet/>
      <dgm:spPr/>
      <dgm:t>
        <a:bodyPr/>
        <a:lstStyle/>
        <a:p>
          <a:endParaRPr lang="bg-BG"/>
        </a:p>
      </dgm:t>
    </dgm:pt>
    <dgm:pt modelId="{D6D07C7C-AA7E-462C-9D71-FC89366556B6}">
      <dgm:prSet/>
      <dgm:spPr/>
      <dgm:t>
        <a:bodyPr/>
        <a:lstStyle/>
        <a:p>
          <a:r>
            <a:rPr lang="en-US"/>
            <a:t>PCSI (Paper Citation Standardized Index) е опит за статийна, нормализирана цитатна метрика, разработена в CNKI контекст. </a:t>
          </a:r>
          <a:endParaRPr lang="bg-BG"/>
        </a:p>
      </dgm:t>
    </dgm:pt>
    <dgm:pt modelId="{614C7FAE-8B9D-42D6-AB9C-7176248A9870}" type="parTrans" cxnId="{5C410F52-E74B-45BA-8AB8-90887DE3B4FD}">
      <dgm:prSet/>
      <dgm:spPr/>
      <dgm:t>
        <a:bodyPr/>
        <a:lstStyle/>
        <a:p>
          <a:endParaRPr lang="bg-BG"/>
        </a:p>
      </dgm:t>
    </dgm:pt>
    <dgm:pt modelId="{6B120166-B5F4-4195-A2FE-DB9323B10DB1}" type="sibTrans" cxnId="{5C410F52-E74B-45BA-8AB8-90887DE3B4FD}">
      <dgm:prSet/>
      <dgm:spPr/>
      <dgm:t>
        <a:bodyPr/>
        <a:lstStyle/>
        <a:p>
          <a:endParaRPr lang="bg-BG"/>
        </a:p>
      </dgm:t>
    </dgm:pt>
    <dgm:pt modelId="{7B045A85-834D-4F40-9EEF-7C9BC7A17CBE}">
      <dgm:prSet/>
      <dgm:spPr/>
      <dgm:t>
        <a:bodyPr/>
        <a:lstStyle/>
        <a:p>
          <a:r>
            <a:rPr lang="en-US"/>
            <a:t>Той има за цел да сравнява цитатното влияние на публикации, като отчита различията по дисциплина и година. </a:t>
          </a:r>
          <a:endParaRPr lang="bg-BG"/>
        </a:p>
      </dgm:t>
    </dgm:pt>
    <dgm:pt modelId="{14B50557-94A6-4F64-BA35-9CD8148F7BEC}" type="parTrans" cxnId="{0F77389C-C6E6-4C9A-901B-93828DFA52AD}">
      <dgm:prSet/>
      <dgm:spPr/>
      <dgm:t>
        <a:bodyPr/>
        <a:lstStyle/>
        <a:p>
          <a:endParaRPr lang="bg-BG"/>
        </a:p>
      </dgm:t>
    </dgm:pt>
    <dgm:pt modelId="{33E84646-B787-4D9B-9078-BF6FCECC7206}" type="sibTrans" cxnId="{0F77389C-C6E6-4C9A-901B-93828DFA52AD}">
      <dgm:prSet/>
      <dgm:spPr/>
      <dgm:t>
        <a:bodyPr/>
        <a:lstStyle/>
        <a:p>
          <a:endParaRPr lang="bg-BG"/>
        </a:p>
      </dgm:t>
    </dgm:pt>
    <dgm:pt modelId="{13AEB1B6-B94A-4082-BD1D-8FBDC3352542}">
      <dgm:prSet/>
      <dgm:spPr/>
      <dgm:t>
        <a:bodyPr/>
        <a:lstStyle/>
        <a:p>
          <a:r>
            <a:rPr lang="en-US"/>
            <a:t>Достъпните публични англоезични описания показват, че PCSI се използва при класации на високоцитирани китайски учени, включително чрез прагове като теоретична средна стойност 1.65 и изискване за определен брой публикации над тази стойност [S12], [S13].</a:t>
          </a:r>
          <a:endParaRPr lang="bg-BG"/>
        </a:p>
      </dgm:t>
    </dgm:pt>
    <dgm:pt modelId="{31A498C5-C441-440B-AE7E-D959C24C6664}" type="parTrans" cxnId="{245A0A34-AF4C-4958-9F95-1F2437C1A63B}">
      <dgm:prSet/>
      <dgm:spPr/>
      <dgm:t>
        <a:bodyPr/>
        <a:lstStyle/>
        <a:p>
          <a:endParaRPr lang="bg-BG"/>
        </a:p>
      </dgm:t>
    </dgm:pt>
    <dgm:pt modelId="{0BD2E601-6FF0-472F-9D17-A4CC5AD629EE}" type="sibTrans" cxnId="{245A0A34-AF4C-4958-9F95-1F2437C1A63B}">
      <dgm:prSet/>
      <dgm:spPr/>
      <dgm:t>
        <a:bodyPr/>
        <a:lstStyle/>
        <a:p>
          <a:endParaRPr lang="bg-BG"/>
        </a:p>
      </dgm:t>
    </dgm:pt>
    <dgm:pt modelId="{9DB7411F-DE39-4789-9DA5-48ABFFDDBBBF}">
      <dgm:prSet/>
      <dgm:spPr/>
      <dgm:t>
        <a:bodyPr/>
        <a:lstStyle/>
        <a:p>
          <a:r>
            <a:rPr lang="en-US" dirty="0" err="1"/>
            <a:t>Той</a:t>
          </a:r>
          <a:r>
            <a:rPr lang="en-US" dirty="0"/>
            <a:t> е </a:t>
          </a:r>
          <a:r>
            <a:rPr lang="en-US" dirty="0" err="1"/>
            <a:t>известен</a:t>
          </a:r>
          <a:r>
            <a:rPr lang="en-US" dirty="0"/>
            <a:t> </a:t>
          </a:r>
          <a:r>
            <a:rPr lang="en-US" dirty="0" err="1"/>
            <a:t>чрез</a:t>
          </a:r>
          <a:r>
            <a:rPr lang="en-US" dirty="0"/>
            <a:t> </a:t>
          </a:r>
          <a:r>
            <a:rPr lang="en-US" dirty="0" err="1"/>
            <a:t>лозунги</a:t>
          </a:r>
          <a:r>
            <a:rPr lang="en-US" dirty="0"/>
            <a:t> </a:t>
          </a:r>
          <a:r>
            <a:rPr lang="en-US" dirty="0" err="1"/>
            <a:t>като</a:t>
          </a:r>
          <a:r>
            <a:rPr lang="en-US" dirty="0"/>
            <a:t> „breaking the four </a:t>
          </a:r>
          <a:r>
            <a:rPr lang="en-US" dirty="0" err="1"/>
            <a:t>onlys</a:t>
          </a:r>
          <a:r>
            <a:rPr lang="en-US" dirty="0"/>
            <a:t>“ и „breaking the five </a:t>
          </a:r>
          <a:r>
            <a:rPr lang="en-US" dirty="0" err="1"/>
            <a:t>onlys</a:t>
          </a:r>
          <a:r>
            <a:rPr lang="en-US" dirty="0"/>
            <a:t>“, </a:t>
          </a:r>
          <a:r>
            <a:rPr lang="en-US" dirty="0" err="1"/>
            <a:t>насочени</a:t>
          </a:r>
          <a:r>
            <a:rPr lang="en-US" dirty="0"/>
            <a:t> </a:t>
          </a:r>
          <a:r>
            <a:rPr lang="en-US" dirty="0" err="1"/>
            <a:t>срещу</a:t>
          </a:r>
          <a:r>
            <a:rPr lang="en-US" dirty="0"/>
            <a:t> </a:t>
          </a:r>
          <a:r>
            <a:rPr lang="en-US" dirty="0" err="1"/>
            <a:t>механичното</a:t>
          </a:r>
          <a:r>
            <a:rPr lang="en-US" dirty="0"/>
            <a:t> </a:t>
          </a:r>
          <a:r>
            <a:rPr lang="en-US" dirty="0" err="1"/>
            <a:t>използване</a:t>
          </a:r>
          <a:r>
            <a:rPr lang="en-US" dirty="0"/>
            <a:t> </a:t>
          </a:r>
          <a:r>
            <a:rPr lang="en-US" dirty="0" err="1"/>
            <a:t>на</a:t>
          </a:r>
          <a:r>
            <a:rPr lang="en-US" dirty="0"/>
            <a:t> </a:t>
          </a:r>
          <a:r>
            <a:rPr lang="en-US" dirty="0" err="1"/>
            <a:t>публикации</a:t>
          </a:r>
          <a:r>
            <a:rPr lang="en-US" dirty="0"/>
            <a:t>, </a:t>
          </a:r>
          <a:r>
            <a:rPr lang="en-US" dirty="0" err="1"/>
            <a:t>титли</a:t>
          </a:r>
          <a:r>
            <a:rPr lang="en-US" dirty="0"/>
            <a:t>, </a:t>
          </a:r>
          <a:r>
            <a:rPr lang="en-US" dirty="0" err="1"/>
            <a:t>дипломи</a:t>
          </a:r>
          <a:r>
            <a:rPr lang="en-US" dirty="0"/>
            <a:t>, </a:t>
          </a:r>
          <a:r>
            <a:rPr lang="en-US" dirty="0" err="1"/>
            <a:t>награди</a:t>
          </a:r>
          <a:r>
            <a:rPr lang="en-US" dirty="0"/>
            <a:t> и honorary titles </a:t>
          </a:r>
          <a:r>
            <a:rPr lang="en-US" dirty="0" err="1"/>
            <a:t>като</a:t>
          </a:r>
          <a:r>
            <a:rPr lang="en-US" dirty="0"/>
            <a:t> </a:t>
          </a:r>
          <a:r>
            <a:rPr lang="en-US" dirty="0" err="1"/>
            <a:t>основа</a:t>
          </a:r>
          <a:r>
            <a:rPr lang="en-US" dirty="0"/>
            <a:t> </a:t>
          </a:r>
          <a:r>
            <a:rPr lang="en-US" dirty="0" err="1"/>
            <a:t>за</a:t>
          </a:r>
          <a:r>
            <a:rPr lang="en-US" dirty="0"/>
            <a:t> </a:t>
          </a:r>
          <a:r>
            <a:rPr lang="en-US" dirty="0" err="1"/>
            <a:t>оценка</a:t>
          </a:r>
          <a:r>
            <a:rPr lang="en-US" dirty="0"/>
            <a:t> [S11].</a:t>
          </a:r>
          <a:endParaRPr lang="bg-BG" dirty="0"/>
        </a:p>
      </dgm:t>
    </dgm:pt>
    <dgm:pt modelId="{35FB61D4-3818-4E40-AF76-1F5696B5112B}" type="parTrans" cxnId="{ACA7E878-0429-4FE0-91AC-9E6E4FA94261}">
      <dgm:prSet/>
      <dgm:spPr/>
      <dgm:t>
        <a:bodyPr/>
        <a:lstStyle/>
        <a:p>
          <a:endParaRPr lang="bg-BG"/>
        </a:p>
      </dgm:t>
    </dgm:pt>
    <dgm:pt modelId="{88AF7DF7-E1BC-43D2-8469-72012C3E8F51}" type="sibTrans" cxnId="{ACA7E878-0429-4FE0-91AC-9E6E4FA94261}">
      <dgm:prSet/>
      <dgm:spPr/>
      <dgm:t>
        <a:bodyPr/>
        <a:lstStyle/>
        <a:p>
          <a:endParaRPr lang="bg-BG"/>
        </a:p>
      </dgm:t>
    </dgm:pt>
    <dgm:pt modelId="{C928F97E-6627-4AEF-8D75-2604389F1E2E}" type="pres">
      <dgm:prSet presAssocID="{48CF30A2-FDD5-4DA3-8E03-1F7AE3998AF1}" presName="linear" presStyleCnt="0">
        <dgm:presLayoutVars>
          <dgm:animLvl val="lvl"/>
          <dgm:resizeHandles val="exact"/>
        </dgm:presLayoutVars>
      </dgm:prSet>
      <dgm:spPr/>
    </dgm:pt>
    <dgm:pt modelId="{2EF15270-859B-4B76-9DC5-4EF64175A5EA}" type="pres">
      <dgm:prSet presAssocID="{EDA1C384-1FA6-4A60-BE65-C779F224A25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C120EF0-63B6-493A-AB12-DE4B37D007E6}" type="pres">
      <dgm:prSet presAssocID="{EDA1C384-1FA6-4A60-BE65-C779F224A25F}" presName="childText" presStyleLbl="revTx" presStyleIdx="0" presStyleCnt="3">
        <dgm:presLayoutVars>
          <dgm:bulletEnabled val="1"/>
        </dgm:presLayoutVars>
      </dgm:prSet>
      <dgm:spPr/>
    </dgm:pt>
    <dgm:pt modelId="{1B902BA6-3919-4DAC-B575-D90706B62BC2}" type="pres">
      <dgm:prSet presAssocID="{D1E017F8-ABA9-48A1-A413-0D74BF5973D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0F6540E-C6D9-467E-8ED7-167CAAC47D46}" type="pres">
      <dgm:prSet presAssocID="{D1E017F8-ABA9-48A1-A413-0D74BF5973D4}" presName="childText" presStyleLbl="revTx" presStyleIdx="1" presStyleCnt="3">
        <dgm:presLayoutVars>
          <dgm:bulletEnabled val="1"/>
        </dgm:presLayoutVars>
      </dgm:prSet>
      <dgm:spPr/>
    </dgm:pt>
    <dgm:pt modelId="{0F2323C8-51B5-4A79-864E-2D357E48E9B8}" type="pres">
      <dgm:prSet presAssocID="{155B227A-FC7E-4C22-B2A1-BDD0E2802D1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9DA7229-ED1B-48D6-993F-8973C0EA7EE9}" type="pres">
      <dgm:prSet presAssocID="{155B227A-FC7E-4C22-B2A1-BDD0E2802D1E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435DCE13-B0A5-4863-8CA9-82811DBDE73C}" srcId="{EDA1C384-1FA6-4A60-BE65-C779F224A25F}" destId="{D2D79BBC-3731-4A1C-B73D-22FF7F664366}" srcOrd="0" destOrd="0" parTransId="{2E11B420-FBD6-4CFA-A0B5-D35A2A723EC0}" sibTransId="{145275BB-D1B4-4CA0-B8D8-27734E25FA41}"/>
    <dgm:cxn modelId="{6923C71F-1BC4-4A2A-BACF-5367606CD84E}" type="presOf" srcId="{D1E017F8-ABA9-48A1-A413-0D74BF5973D4}" destId="{1B902BA6-3919-4DAC-B575-D90706B62BC2}" srcOrd="0" destOrd="0" presId="urn:microsoft.com/office/officeart/2005/8/layout/vList2"/>
    <dgm:cxn modelId="{08507D27-EBD6-40B6-8495-ACAE7CA549C4}" srcId="{D1E017F8-ABA9-48A1-A413-0D74BF5973D4}" destId="{4BEF7872-E2F9-4E12-B15F-D3B6F749DD52}" srcOrd="4" destOrd="0" parTransId="{ACDE9CB7-91AF-49F1-BBDC-055B01CD7D47}" sibTransId="{3BFF90CB-C1D2-4E10-95C2-436BCF9CC41D}"/>
    <dgm:cxn modelId="{74D13529-2B93-4BB2-A5D2-F0CD7EA6172B}" type="presOf" srcId="{149E80BA-227C-45F1-8B5A-DD108AAC497B}" destId="{10F6540E-C6D9-467E-8ED7-167CAAC47D46}" srcOrd="0" destOrd="0" presId="urn:microsoft.com/office/officeart/2005/8/layout/vList2"/>
    <dgm:cxn modelId="{1ABC0333-34EE-4305-A649-2B1CADAD4D51}" type="presOf" srcId="{D2D79BBC-3731-4A1C-B73D-22FF7F664366}" destId="{FC120EF0-63B6-493A-AB12-DE4B37D007E6}" srcOrd="0" destOrd="0" presId="urn:microsoft.com/office/officeart/2005/8/layout/vList2"/>
    <dgm:cxn modelId="{245A0A34-AF4C-4958-9F95-1F2437C1A63B}" srcId="{155B227A-FC7E-4C22-B2A1-BDD0E2802D1E}" destId="{13AEB1B6-B94A-4082-BD1D-8FBDC3352542}" srcOrd="2" destOrd="0" parTransId="{31A498C5-C441-440B-AE7E-D959C24C6664}" sibTransId="{0BD2E601-6FF0-472F-9D17-A4CC5AD629EE}"/>
    <dgm:cxn modelId="{1A54C63B-5EDB-402D-875B-9660D72936EA}" srcId="{48CF30A2-FDD5-4DA3-8E03-1F7AE3998AF1}" destId="{D1E017F8-ABA9-48A1-A413-0D74BF5973D4}" srcOrd="1" destOrd="0" parTransId="{51215EC2-2719-42F4-92F1-124E1842F849}" sibTransId="{60A09AAF-7645-4FB9-AF51-C41F29B21A29}"/>
    <dgm:cxn modelId="{ACF3056D-597E-49BC-B54E-195BD8A17A16}" srcId="{48CF30A2-FDD5-4DA3-8E03-1F7AE3998AF1}" destId="{155B227A-FC7E-4C22-B2A1-BDD0E2802D1E}" srcOrd="2" destOrd="0" parTransId="{C46BFB46-6246-49C2-B1D7-FE6A2052B1CF}" sibTransId="{C72A21E1-BC8A-4031-9104-B0CE37303D4C}"/>
    <dgm:cxn modelId="{4EC10872-298D-4DE0-96BF-292A40BB9AE9}" type="presOf" srcId="{48CF30A2-FDD5-4DA3-8E03-1F7AE3998AF1}" destId="{C928F97E-6627-4AEF-8D75-2604389F1E2E}" srcOrd="0" destOrd="0" presId="urn:microsoft.com/office/officeart/2005/8/layout/vList2"/>
    <dgm:cxn modelId="{5C410F52-E74B-45BA-8AB8-90887DE3B4FD}" srcId="{155B227A-FC7E-4C22-B2A1-BDD0E2802D1E}" destId="{D6D07C7C-AA7E-462C-9D71-FC89366556B6}" srcOrd="0" destOrd="0" parTransId="{614C7FAE-8B9D-42D6-AB9C-7176248A9870}" sibTransId="{6B120166-B5F4-4195-A2FE-DB9323B10DB1}"/>
    <dgm:cxn modelId="{82374E56-98D6-4A88-B13A-92057AE6CD5A}" type="presOf" srcId="{4BEF7872-E2F9-4E12-B15F-D3B6F749DD52}" destId="{10F6540E-C6D9-467E-8ED7-167CAAC47D46}" srcOrd="0" destOrd="4" presId="urn:microsoft.com/office/officeart/2005/8/layout/vList2"/>
    <dgm:cxn modelId="{ACA7E878-0429-4FE0-91AC-9E6E4FA94261}" srcId="{EDA1C384-1FA6-4A60-BE65-C779F224A25F}" destId="{9DB7411F-DE39-4789-9DA5-48ABFFDDBBBF}" srcOrd="1" destOrd="0" parTransId="{35FB61D4-3818-4E40-AF76-1F5696B5112B}" sibTransId="{88AF7DF7-E1BC-43D2-8469-72012C3E8F51}"/>
    <dgm:cxn modelId="{0FE41E79-64D2-4AC3-962B-A8F5439AEC31}" type="presOf" srcId="{342B48C6-8E03-4011-B6CB-4FF7D99D2033}" destId="{10F6540E-C6D9-467E-8ED7-167CAAC47D46}" srcOrd="0" destOrd="1" presId="urn:microsoft.com/office/officeart/2005/8/layout/vList2"/>
    <dgm:cxn modelId="{EA687389-21B0-4B91-BCF8-CBD9FD667591}" type="presOf" srcId="{DAFC9CDB-EB1E-404C-8429-546153BC2452}" destId="{10F6540E-C6D9-467E-8ED7-167CAAC47D46}" srcOrd="0" destOrd="3" presId="urn:microsoft.com/office/officeart/2005/8/layout/vList2"/>
    <dgm:cxn modelId="{2A27958F-71F7-47C3-B13D-6FA386F13968}" type="presOf" srcId="{EDA1C384-1FA6-4A60-BE65-C779F224A25F}" destId="{2EF15270-859B-4B76-9DC5-4EF64175A5EA}" srcOrd="0" destOrd="0" presId="urn:microsoft.com/office/officeart/2005/8/layout/vList2"/>
    <dgm:cxn modelId="{0F77389C-C6E6-4C9A-901B-93828DFA52AD}" srcId="{155B227A-FC7E-4C22-B2A1-BDD0E2802D1E}" destId="{7B045A85-834D-4F40-9EEF-7C9BC7A17CBE}" srcOrd="1" destOrd="0" parTransId="{14B50557-94A6-4F64-BA35-9CD8148F7BEC}" sibTransId="{33E84646-B787-4D9B-9078-BF6FCECC7206}"/>
    <dgm:cxn modelId="{70F865A9-B73C-457C-B1D4-81F7203C2199}" srcId="{D1E017F8-ABA9-48A1-A413-0D74BF5973D4}" destId="{342B48C6-8E03-4011-B6CB-4FF7D99D2033}" srcOrd="1" destOrd="0" parTransId="{FD2D7E84-A804-4620-AD9A-855849A6876C}" sibTransId="{D0DB4AAC-8B9F-4BE1-B10A-DD4C2E7CACEA}"/>
    <dgm:cxn modelId="{38AE38B5-3EC8-400B-A6DD-A53B5C38720F}" type="presOf" srcId="{B212E3E6-1BE1-4534-B8CD-A6C0F53BA064}" destId="{10F6540E-C6D9-467E-8ED7-167CAAC47D46}" srcOrd="0" destOrd="2" presId="urn:microsoft.com/office/officeart/2005/8/layout/vList2"/>
    <dgm:cxn modelId="{361A71BF-AE2A-4B7E-A040-13CFA5688991}" srcId="{D1E017F8-ABA9-48A1-A413-0D74BF5973D4}" destId="{DAFC9CDB-EB1E-404C-8429-546153BC2452}" srcOrd="3" destOrd="0" parTransId="{4C41C4E7-4E07-43A2-B790-D5688A6360E9}" sibTransId="{307C0374-48B4-4E18-B8E2-A0754C3B68F9}"/>
    <dgm:cxn modelId="{71291AC8-BE7C-4A6B-A7DC-F7D9176DC658}" type="presOf" srcId="{13AEB1B6-B94A-4082-BD1D-8FBDC3352542}" destId="{49DA7229-ED1B-48D6-993F-8973C0EA7EE9}" srcOrd="0" destOrd="2" presId="urn:microsoft.com/office/officeart/2005/8/layout/vList2"/>
    <dgm:cxn modelId="{DFBF56DA-9706-425D-A266-E215C7FC4C3D}" srcId="{48CF30A2-FDD5-4DA3-8E03-1F7AE3998AF1}" destId="{EDA1C384-1FA6-4A60-BE65-C779F224A25F}" srcOrd="0" destOrd="0" parTransId="{734A0AE8-CD23-4A1A-8277-5E4695A67223}" sibTransId="{AFC93256-9317-4187-B097-79E6F6079D24}"/>
    <dgm:cxn modelId="{5722FCDD-9C0F-4273-8FC4-0EC05CE61AB1}" type="presOf" srcId="{155B227A-FC7E-4C22-B2A1-BDD0E2802D1E}" destId="{0F2323C8-51B5-4A79-864E-2D357E48E9B8}" srcOrd="0" destOrd="0" presId="urn:microsoft.com/office/officeart/2005/8/layout/vList2"/>
    <dgm:cxn modelId="{E88A1EDE-B1D8-47B7-AC1C-B58700C50FB0}" srcId="{D1E017F8-ABA9-48A1-A413-0D74BF5973D4}" destId="{B212E3E6-1BE1-4534-B8CD-A6C0F53BA064}" srcOrd="2" destOrd="0" parTransId="{50FDB82B-C678-47C3-ACED-E3B393014C48}" sibTransId="{80454F6C-1502-441A-BDE1-20C8ECDC300A}"/>
    <dgm:cxn modelId="{80AE10E3-D8F1-470E-AB9F-727B86870E04}" type="presOf" srcId="{7B045A85-834D-4F40-9EEF-7C9BC7A17CBE}" destId="{49DA7229-ED1B-48D6-993F-8973C0EA7EE9}" srcOrd="0" destOrd="1" presId="urn:microsoft.com/office/officeart/2005/8/layout/vList2"/>
    <dgm:cxn modelId="{AF313AE3-737F-44F2-ABCA-43C5FFA8F640}" srcId="{D1E017F8-ABA9-48A1-A413-0D74BF5973D4}" destId="{149E80BA-227C-45F1-8B5A-DD108AAC497B}" srcOrd="0" destOrd="0" parTransId="{0A34926A-59CB-459F-8C52-3A41FF77F07C}" sibTransId="{779DE68D-FE7B-4298-8921-62FFD5BE4BB6}"/>
    <dgm:cxn modelId="{097A46ED-8F72-43F4-9A86-0C6FB7C066FF}" type="presOf" srcId="{9DB7411F-DE39-4789-9DA5-48ABFFDDBBBF}" destId="{FC120EF0-63B6-493A-AB12-DE4B37D007E6}" srcOrd="0" destOrd="1" presId="urn:microsoft.com/office/officeart/2005/8/layout/vList2"/>
    <dgm:cxn modelId="{C379C8F9-F91E-4E2F-A6C1-DDB2000C3272}" type="presOf" srcId="{D6D07C7C-AA7E-462C-9D71-FC89366556B6}" destId="{49DA7229-ED1B-48D6-993F-8973C0EA7EE9}" srcOrd="0" destOrd="0" presId="urn:microsoft.com/office/officeart/2005/8/layout/vList2"/>
    <dgm:cxn modelId="{851BEF6D-EBE9-43ED-8933-00828C27D9CE}" type="presParOf" srcId="{C928F97E-6627-4AEF-8D75-2604389F1E2E}" destId="{2EF15270-859B-4B76-9DC5-4EF64175A5EA}" srcOrd="0" destOrd="0" presId="urn:microsoft.com/office/officeart/2005/8/layout/vList2"/>
    <dgm:cxn modelId="{5F090689-4913-4193-964A-A26BA4EC7AED}" type="presParOf" srcId="{C928F97E-6627-4AEF-8D75-2604389F1E2E}" destId="{FC120EF0-63B6-493A-AB12-DE4B37D007E6}" srcOrd="1" destOrd="0" presId="urn:microsoft.com/office/officeart/2005/8/layout/vList2"/>
    <dgm:cxn modelId="{F2146B3C-1612-48D1-AEAB-3E30CB8C4F71}" type="presParOf" srcId="{C928F97E-6627-4AEF-8D75-2604389F1E2E}" destId="{1B902BA6-3919-4DAC-B575-D90706B62BC2}" srcOrd="2" destOrd="0" presId="urn:microsoft.com/office/officeart/2005/8/layout/vList2"/>
    <dgm:cxn modelId="{844631EC-62CE-429F-85B9-7FFBC64054B4}" type="presParOf" srcId="{C928F97E-6627-4AEF-8D75-2604389F1E2E}" destId="{10F6540E-C6D9-467E-8ED7-167CAAC47D46}" srcOrd="3" destOrd="0" presId="urn:microsoft.com/office/officeart/2005/8/layout/vList2"/>
    <dgm:cxn modelId="{8A83AC7C-9C22-41A3-A617-C18F3E07FB82}" type="presParOf" srcId="{C928F97E-6627-4AEF-8D75-2604389F1E2E}" destId="{0F2323C8-51B5-4A79-864E-2D357E48E9B8}" srcOrd="4" destOrd="0" presId="urn:microsoft.com/office/officeart/2005/8/layout/vList2"/>
    <dgm:cxn modelId="{B1588BF3-8BEF-4984-AE6D-CC8B6485A101}" type="presParOf" srcId="{C928F97E-6627-4AEF-8D75-2604389F1E2E}" destId="{49DA7229-ED1B-48D6-993F-8973C0EA7EE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451FB08-EF1B-431C-B284-4DCA082E85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E88A4625-E128-4472-B0B3-E75F5C276292}">
      <dgm:prSet/>
      <dgm:spPr/>
      <dgm:t>
        <a:bodyPr/>
        <a:lstStyle/>
        <a:p>
          <a:r>
            <a:rPr lang="en-US" dirty="0" err="1"/>
            <a:t>Същинският</a:t>
          </a:r>
          <a:r>
            <a:rPr lang="en-US" dirty="0"/>
            <a:t> </a:t>
          </a:r>
          <a:r>
            <a:rPr lang="en-US" dirty="0" err="1"/>
            <a:t>въпрос</a:t>
          </a:r>
          <a:r>
            <a:rPr lang="en-US" dirty="0"/>
            <a:t> </a:t>
          </a:r>
          <a:r>
            <a:rPr lang="en-US" dirty="0" err="1"/>
            <a:t>не</a:t>
          </a:r>
          <a:r>
            <a:rPr lang="en-US" dirty="0"/>
            <a:t> е </a:t>
          </a:r>
          <a:r>
            <a:rPr lang="en-US" dirty="0" err="1"/>
            <a:t>кой</a:t>
          </a:r>
          <a:r>
            <a:rPr lang="en-US" dirty="0"/>
            <a:t> </a:t>
          </a:r>
          <a:r>
            <a:rPr lang="en-US" dirty="0" err="1"/>
            <a:t>модел</a:t>
          </a:r>
          <a:r>
            <a:rPr lang="en-US" dirty="0"/>
            <a:t> е „</a:t>
          </a:r>
          <a:r>
            <a:rPr lang="en-US" dirty="0" err="1"/>
            <a:t>по-добър</a:t>
          </a:r>
          <a:r>
            <a:rPr lang="en-US" dirty="0"/>
            <a:t>“, а </a:t>
          </a:r>
          <a:r>
            <a:rPr lang="en-US" dirty="0" err="1"/>
            <a:t>как</a:t>
          </a:r>
          <a:r>
            <a:rPr lang="en-US" dirty="0"/>
            <a:t> </a:t>
          </a:r>
          <a:r>
            <a:rPr lang="en-US" dirty="0" err="1"/>
            <a:t>може</a:t>
          </a:r>
          <a:r>
            <a:rPr lang="en-US" dirty="0"/>
            <a:t> </a:t>
          </a:r>
          <a:r>
            <a:rPr lang="en-US" dirty="0" err="1"/>
            <a:t>да</a:t>
          </a:r>
          <a:r>
            <a:rPr lang="en-US" dirty="0"/>
            <a:t> </a:t>
          </a:r>
          <a:r>
            <a:rPr lang="en-US" dirty="0" err="1"/>
            <a:t>се</a:t>
          </a:r>
          <a:r>
            <a:rPr lang="en-US" dirty="0"/>
            <a:t> </a:t>
          </a:r>
          <a:r>
            <a:rPr lang="en-US" dirty="0" err="1"/>
            <a:t>съчетае</a:t>
          </a:r>
          <a:r>
            <a:rPr lang="en-US" dirty="0"/>
            <a:t> </a:t>
          </a:r>
          <a:r>
            <a:rPr lang="en-US" dirty="0" err="1"/>
            <a:t>китайската</a:t>
          </a:r>
          <a:r>
            <a:rPr lang="en-US" dirty="0"/>
            <a:t> </a:t>
          </a:r>
          <a:r>
            <a:rPr lang="en-US" dirty="0" err="1"/>
            <a:t>операционалност</a:t>
          </a:r>
          <a:r>
            <a:rPr lang="en-US" dirty="0"/>
            <a:t> с </a:t>
          </a:r>
          <a:r>
            <a:rPr lang="en-US" dirty="0" err="1"/>
            <a:t>европейската</a:t>
          </a:r>
          <a:r>
            <a:rPr lang="en-US" dirty="0"/>
            <a:t> </a:t>
          </a:r>
          <a:r>
            <a:rPr lang="en-US" dirty="0" err="1"/>
            <a:t>чувствителност</a:t>
          </a:r>
          <a:r>
            <a:rPr lang="en-US" dirty="0"/>
            <a:t> </a:t>
          </a:r>
          <a:r>
            <a:rPr lang="en-US" dirty="0" err="1"/>
            <a:t>към</a:t>
          </a:r>
          <a:r>
            <a:rPr lang="en-US" dirty="0"/>
            <a:t> </a:t>
          </a:r>
          <a:r>
            <a:rPr lang="en-US" dirty="0" err="1"/>
            <a:t>автономия</a:t>
          </a:r>
          <a:r>
            <a:rPr lang="en-US" dirty="0"/>
            <a:t>, </a:t>
          </a:r>
          <a:r>
            <a:rPr lang="en-US" dirty="0" err="1"/>
            <a:t>дисциплинарни</a:t>
          </a:r>
          <a:r>
            <a:rPr lang="en-US" dirty="0"/>
            <a:t> </a:t>
          </a:r>
          <a:r>
            <a:rPr lang="en-US" dirty="0" err="1"/>
            <a:t>различия</a:t>
          </a:r>
          <a:r>
            <a:rPr lang="en-US" dirty="0"/>
            <a:t> и </a:t>
          </a:r>
          <a:r>
            <a:rPr lang="en-US" dirty="0" err="1"/>
            <a:t>отговорна</a:t>
          </a:r>
          <a:r>
            <a:rPr lang="en-US" dirty="0"/>
            <a:t> </a:t>
          </a:r>
          <a:r>
            <a:rPr lang="en-US" dirty="0" err="1"/>
            <a:t>употреба</a:t>
          </a:r>
          <a:r>
            <a:rPr lang="en-US" dirty="0"/>
            <a:t> </a:t>
          </a:r>
          <a:r>
            <a:rPr lang="en-US" dirty="0" err="1"/>
            <a:t>на</a:t>
          </a:r>
          <a:r>
            <a:rPr lang="en-US" dirty="0"/>
            <a:t> </a:t>
          </a:r>
          <a:r>
            <a:rPr lang="en-US" dirty="0" err="1"/>
            <a:t>метрики</a:t>
          </a:r>
          <a:r>
            <a:rPr lang="en-US" dirty="0"/>
            <a:t>. </a:t>
          </a:r>
          <a:endParaRPr lang="bg-BG" dirty="0"/>
        </a:p>
      </dgm:t>
    </dgm:pt>
    <dgm:pt modelId="{C9C2AF51-FBC9-4723-B051-2B9A50ED9CCC}" type="parTrans" cxnId="{1C7C9396-CA32-4129-9592-77CDF8414DE6}">
      <dgm:prSet/>
      <dgm:spPr/>
      <dgm:t>
        <a:bodyPr/>
        <a:lstStyle/>
        <a:p>
          <a:endParaRPr lang="bg-BG"/>
        </a:p>
      </dgm:t>
    </dgm:pt>
    <dgm:pt modelId="{315635E8-E15C-4CF9-8FC9-A1C70E114426}" type="sibTrans" cxnId="{1C7C9396-CA32-4129-9592-77CDF8414DE6}">
      <dgm:prSet/>
      <dgm:spPr/>
      <dgm:t>
        <a:bodyPr/>
        <a:lstStyle/>
        <a:p>
          <a:endParaRPr lang="bg-BG"/>
        </a:p>
      </dgm:t>
    </dgm:pt>
    <dgm:pt modelId="{34D34F93-ACEE-45CD-8A2C-25BF68BC4166}">
      <dgm:prSet/>
      <dgm:spPr/>
      <dgm:t>
        <a:bodyPr/>
        <a:lstStyle/>
        <a:p>
          <a:r>
            <a:rPr lang="en-US"/>
            <a:t>Работещата </a:t>
          </a:r>
          <a:r>
            <a:rPr lang="en-US" dirty="0" err="1"/>
            <a:t>система</a:t>
          </a:r>
          <a:r>
            <a:rPr lang="en-US" dirty="0"/>
            <a:t> </a:t>
          </a:r>
          <a:r>
            <a:rPr lang="en-US" dirty="0" err="1"/>
            <a:t>не</a:t>
          </a:r>
          <a:r>
            <a:rPr lang="en-US" dirty="0"/>
            <a:t> </a:t>
          </a:r>
          <a:r>
            <a:rPr lang="en-US" dirty="0" err="1"/>
            <a:t>трябва</a:t>
          </a:r>
          <a:r>
            <a:rPr lang="en-US" dirty="0"/>
            <a:t> </a:t>
          </a:r>
          <a:r>
            <a:rPr lang="en-US" dirty="0" err="1"/>
            <a:t>да</a:t>
          </a:r>
          <a:r>
            <a:rPr lang="en-US" dirty="0"/>
            <a:t> </a:t>
          </a:r>
          <a:r>
            <a:rPr lang="en-US" dirty="0" err="1"/>
            <a:t>бъде</a:t>
          </a:r>
          <a:r>
            <a:rPr lang="en-US" dirty="0"/>
            <a:t> </a:t>
          </a:r>
          <a:r>
            <a:rPr lang="en-US" dirty="0" err="1"/>
            <a:t>нито</a:t>
          </a:r>
          <a:r>
            <a:rPr lang="en-US" dirty="0"/>
            <a:t> </a:t>
          </a:r>
          <a:r>
            <a:rPr lang="en-US" dirty="0" err="1"/>
            <a:t>единен</a:t>
          </a:r>
          <a:r>
            <a:rPr lang="en-US" dirty="0"/>
            <a:t> </a:t>
          </a:r>
          <a:r>
            <a:rPr lang="en-US" dirty="0" err="1"/>
            <a:t>тотален</a:t>
          </a:r>
          <a:r>
            <a:rPr lang="en-US" dirty="0"/>
            <a:t> </a:t>
          </a:r>
          <a:r>
            <a:rPr lang="en-US" dirty="0" err="1"/>
            <a:t>индекс</a:t>
          </a:r>
          <a:r>
            <a:rPr lang="en-US" dirty="0"/>
            <a:t>, </a:t>
          </a:r>
          <a:r>
            <a:rPr lang="en-US" dirty="0" err="1"/>
            <a:t>нито</a:t>
          </a:r>
          <a:r>
            <a:rPr lang="en-US" dirty="0"/>
            <a:t> </a:t>
          </a:r>
          <a:r>
            <a:rPr lang="en-US" dirty="0" err="1"/>
            <a:t>неясна</a:t>
          </a:r>
          <a:r>
            <a:rPr lang="en-US" dirty="0"/>
            <a:t> </a:t>
          </a:r>
          <a:r>
            <a:rPr lang="en-US" dirty="0" err="1"/>
            <a:t>рамка</a:t>
          </a:r>
          <a:r>
            <a:rPr lang="en-US" dirty="0"/>
            <a:t> </a:t>
          </a:r>
          <a:r>
            <a:rPr lang="en-US" dirty="0" err="1"/>
            <a:t>без</a:t>
          </a:r>
          <a:r>
            <a:rPr lang="en-US" dirty="0"/>
            <a:t> </a:t>
          </a:r>
          <a:r>
            <a:rPr lang="en-US" dirty="0" err="1"/>
            <a:t>минимален</a:t>
          </a:r>
          <a:r>
            <a:rPr lang="en-US" dirty="0"/>
            <a:t> </a:t>
          </a:r>
          <a:r>
            <a:rPr lang="en-US" dirty="0" err="1"/>
            <a:t>стандарт</a:t>
          </a:r>
          <a:r>
            <a:rPr lang="en-US" dirty="0"/>
            <a:t>.</a:t>
          </a:r>
          <a:endParaRPr lang="bg-BG" dirty="0"/>
        </a:p>
      </dgm:t>
    </dgm:pt>
    <dgm:pt modelId="{E8827A85-86E0-4372-90C0-CAD06434275B}" type="parTrans" cxnId="{49A0D804-524D-4188-8CA5-E484CC1F913F}">
      <dgm:prSet/>
      <dgm:spPr/>
      <dgm:t>
        <a:bodyPr/>
        <a:lstStyle/>
        <a:p>
          <a:endParaRPr lang="bg-BG"/>
        </a:p>
      </dgm:t>
    </dgm:pt>
    <dgm:pt modelId="{ED5EBC8C-BAA6-48F5-8D25-9532C3D83F70}" type="sibTrans" cxnId="{49A0D804-524D-4188-8CA5-E484CC1F913F}">
      <dgm:prSet/>
      <dgm:spPr/>
      <dgm:t>
        <a:bodyPr/>
        <a:lstStyle/>
        <a:p>
          <a:endParaRPr lang="bg-BG"/>
        </a:p>
      </dgm:t>
    </dgm:pt>
    <dgm:pt modelId="{0BD68824-0849-4DA8-B5EF-963827738777}" type="pres">
      <dgm:prSet presAssocID="{F451FB08-EF1B-431C-B284-4DCA082E8575}" presName="linear" presStyleCnt="0">
        <dgm:presLayoutVars>
          <dgm:animLvl val="lvl"/>
          <dgm:resizeHandles val="exact"/>
        </dgm:presLayoutVars>
      </dgm:prSet>
      <dgm:spPr/>
    </dgm:pt>
    <dgm:pt modelId="{7F3296D4-B590-4C01-ACDB-2DD217E5A38D}" type="pres">
      <dgm:prSet presAssocID="{E88A4625-E128-4472-B0B3-E75F5C27629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DF91C0D-3092-4F91-BA88-53C99D26BCC8}" type="pres">
      <dgm:prSet presAssocID="{315635E8-E15C-4CF9-8FC9-A1C70E114426}" presName="spacer" presStyleCnt="0"/>
      <dgm:spPr/>
    </dgm:pt>
    <dgm:pt modelId="{C46B874D-8F93-4D2B-ACC4-F1990C8628DD}" type="pres">
      <dgm:prSet presAssocID="{34D34F93-ACEE-45CD-8A2C-25BF68BC4166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49A0D804-524D-4188-8CA5-E484CC1F913F}" srcId="{F451FB08-EF1B-431C-B284-4DCA082E8575}" destId="{34D34F93-ACEE-45CD-8A2C-25BF68BC4166}" srcOrd="1" destOrd="0" parTransId="{E8827A85-86E0-4372-90C0-CAD06434275B}" sibTransId="{ED5EBC8C-BAA6-48F5-8D25-9532C3D83F70}"/>
    <dgm:cxn modelId="{047DBE23-32C1-4A2D-AB51-4A247137B314}" type="presOf" srcId="{F451FB08-EF1B-431C-B284-4DCA082E8575}" destId="{0BD68824-0849-4DA8-B5EF-963827738777}" srcOrd="0" destOrd="0" presId="urn:microsoft.com/office/officeart/2005/8/layout/vList2"/>
    <dgm:cxn modelId="{1C7C9396-CA32-4129-9592-77CDF8414DE6}" srcId="{F451FB08-EF1B-431C-B284-4DCA082E8575}" destId="{E88A4625-E128-4472-B0B3-E75F5C276292}" srcOrd="0" destOrd="0" parTransId="{C9C2AF51-FBC9-4723-B051-2B9A50ED9CCC}" sibTransId="{315635E8-E15C-4CF9-8FC9-A1C70E114426}"/>
    <dgm:cxn modelId="{03351F9C-0C8A-4662-A0EE-A1A46444910B}" type="presOf" srcId="{34D34F93-ACEE-45CD-8A2C-25BF68BC4166}" destId="{C46B874D-8F93-4D2B-ACC4-F1990C8628DD}" srcOrd="0" destOrd="0" presId="urn:microsoft.com/office/officeart/2005/8/layout/vList2"/>
    <dgm:cxn modelId="{1D8CFCE7-7370-46C6-B31F-81D36D28D0A9}" type="presOf" srcId="{E88A4625-E128-4472-B0B3-E75F5C276292}" destId="{7F3296D4-B590-4C01-ACDB-2DD217E5A38D}" srcOrd="0" destOrd="0" presId="urn:microsoft.com/office/officeart/2005/8/layout/vList2"/>
    <dgm:cxn modelId="{263669E2-005B-4214-9963-AF2D5ADA52C8}" type="presParOf" srcId="{0BD68824-0849-4DA8-B5EF-963827738777}" destId="{7F3296D4-B590-4C01-ACDB-2DD217E5A38D}" srcOrd="0" destOrd="0" presId="urn:microsoft.com/office/officeart/2005/8/layout/vList2"/>
    <dgm:cxn modelId="{51CD5697-8C57-4A9E-AB51-94CAA469DF20}" type="presParOf" srcId="{0BD68824-0849-4DA8-B5EF-963827738777}" destId="{ADF91C0D-3092-4F91-BA88-53C99D26BCC8}" srcOrd="1" destOrd="0" presId="urn:microsoft.com/office/officeart/2005/8/layout/vList2"/>
    <dgm:cxn modelId="{B2504AFB-68C4-4B90-9718-781075E717E4}" type="presParOf" srcId="{0BD68824-0849-4DA8-B5EF-963827738777}" destId="{C46B874D-8F93-4D2B-ACC4-F1990C8628D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6043FB4-FC3A-48EF-B668-AB5AD45BA5E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g-BG"/>
        </a:p>
      </dgm:t>
    </dgm:pt>
    <dgm:pt modelId="{F7539D8A-5AE1-4C48-B446-4374927F1E2A}">
      <dgm:prSet/>
      <dgm:spPr/>
      <dgm:t>
        <a:bodyPr/>
        <a:lstStyle/>
        <a:p>
          <a:r>
            <a:rPr lang="en-US" b="0" i="0"/>
            <a:t>Работещият модел трябва да съчетава: </a:t>
          </a:r>
          <a:endParaRPr lang="bg-BG"/>
        </a:p>
      </dgm:t>
    </dgm:pt>
    <dgm:pt modelId="{60153276-18F0-4931-9BC5-7A52B212E723}" type="parTrans" cxnId="{1D05ED30-6A06-4FBE-80DE-F27B5678296A}">
      <dgm:prSet/>
      <dgm:spPr/>
      <dgm:t>
        <a:bodyPr/>
        <a:lstStyle/>
        <a:p>
          <a:endParaRPr lang="bg-BG"/>
        </a:p>
      </dgm:t>
    </dgm:pt>
    <dgm:pt modelId="{23CAD447-66B2-4CEF-866F-71503C0E7689}" type="sibTrans" cxnId="{1D05ED30-6A06-4FBE-80DE-F27B5678296A}">
      <dgm:prSet/>
      <dgm:spPr/>
      <dgm:t>
        <a:bodyPr/>
        <a:lstStyle/>
        <a:p>
          <a:endParaRPr lang="bg-BG"/>
        </a:p>
      </dgm:t>
    </dgm:pt>
    <dgm:pt modelId="{6395AD5A-DF22-457A-981B-3E48EB0102F8}">
      <dgm:prSet/>
      <dgm:spPr/>
      <dgm:t>
        <a:bodyPr/>
        <a:lstStyle/>
        <a:p>
          <a:r>
            <a:rPr lang="en-US" b="0" i="0"/>
            <a:t>минимално общо ядро от индикатори; </a:t>
          </a:r>
          <a:endParaRPr lang="bg-BG"/>
        </a:p>
      </dgm:t>
    </dgm:pt>
    <dgm:pt modelId="{5D45916D-29D1-45A9-8A13-863A4D6B7EED}" type="parTrans" cxnId="{CC26C442-22F8-427F-BED9-5603BA374FE5}">
      <dgm:prSet/>
      <dgm:spPr/>
      <dgm:t>
        <a:bodyPr/>
        <a:lstStyle/>
        <a:p>
          <a:endParaRPr lang="bg-BG"/>
        </a:p>
      </dgm:t>
    </dgm:pt>
    <dgm:pt modelId="{BE2CFE18-B904-481D-89F3-A9F2417A3FC5}" type="sibTrans" cxnId="{CC26C442-22F8-427F-BED9-5603BA374FE5}">
      <dgm:prSet/>
      <dgm:spPr/>
      <dgm:t>
        <a:bodyPr/>
        <a:lstStyle/>
        <a:p>
          <a:endParaRPr lang="bg-BG"/>
        </a:p>
      </dgm:t>
    </dgm:pt>
    <dgm:pt modelId="{386F3F70-19E9-4950-8C28-718BB12B0DBB}">
      <dgm:prSet/>
      <dgm:spPr/>
      <dgm:t>
        <a:bodyPr/>
        <a:lstStyle/>
        <a:p>
          <a:r>
            <a:rPr lang="en-US" b="0" i="0"/>
            <a:t>дисциплинарни тежести; </a:t>
          </a:r>
          <a:endParaRPr lang="bg-BG"/>
        </a:p>
      </dgm:t>
    </dgm:pt>
    <dgm:pt modelId="{02A59137-237F-4629-842E-95924DBF56EB}" type="parTrans" cxnId="{69BB0B98-6130-4107-AA75-33C4925249C3}">
      <dgm:prSet/>
      <dgm:spPr/>
      <dgm:t>
        <a:bodyPr/>
        <a:lstStyle/>
        <a:p>
          <a:endParaRPr lang="bg-BG"/>
        </a:p>
      </dgm:t>
    </dgm:pt>
    <dgm:pt modelId="{93639A32-E530-4171-8178-BF66A1716D0E}" type="sibTrans" cxnId="{69BB0B98-6130-4107-AA75-33C4925249C3}">
      <dgm:prSet/>
      <dgm:spPr/>
      <dgm:t>
        <a:bodyPr/>
        <a:lstStyle/>
        <a:p>
          <a:endParaRPr lang="bg-BG"/>
        </a:p>
      </dgm:t>
    </dgm:pt>
    <dgm:pt modelId="{FC917BD9-2834-4B9D-B4F5-D7FED0C333DD}">
      <dgm:prSet/>
      <dgm:spPr/>
      <dgm:t>
        <a:bodyPr/>
        <a:lstStyle/>
        <a:p>
          <a:r>
            <a:rPr lang="en-US" b="0" i="0"/>
            <a:t>институционален профил; </a:t>
          </a:r>
          <a:endParaRPr lang="bg-BG"/>
        </a:p>
      </dgm:t>
    </dgm:pt>
    <dgm:pt modelId="{9B590304-CAEA-424B-A28D-03313F20531B}" type="parTrans" cxnId="{BD368C72-B398-4F2A-A0B0-5C90B6F0272F}">
      <dgm:prSet/>
      <dgm:spPr/>
      <dgm:t>
        <a:bodyPr/>
        <a:lstStyle/>
        <a:p>
          <a:endParaRPr lang="bg-BG"/>
        </a:p>
      </dgm:t>
    </dgm:pt>
    <dgm:pt modelId="{6D6DB590-83FE-439D-BED9-CDA1F908E076}" type="sibTrans" cxnId="{BD368C72-B398-4F2A-A0B0-5C90B6F0272F}">
      <dgm:prSet/>
      <dgm:spPr/>
      <dgm:t>
        <a:bodyPr/>
        <a:lstStyle/>
        <a:p>
          <a:endParaRPr lang="bg-BG"/>
        </a:p>
      </dgm:t>
    </dgm:pt>
    <dgm:pt modelId="{C681D8F5-FF83-4479-85C6-9FAEA41E8BD5}">
      <dgm:prSet/>
      <dgm:spPr/>
      <dgm:t>
        <a:bodyPr/>
        <a:lstStyle/>
        <a:p>
          <a:r>
            <a:rPr lang="en-US" b="0" i="0"/>
            <a:t>качествена експертна оценка на представителни резултати; </a:t>
          </a:r>
          <a:endParaRPr lang="bg-BG"/>
        </a:p>
      </dgm:t>
    </dgm:pt>
    <dgm:pt modelId="{3ABD4204-BD26-4468-AF6F-D1AA76E9088D}" type="parTrans" cxnId="{308EC86B-8425-48F6-AAEC-63CA9E4D189B}">
      <dgm:prSet/>
      <dgm:spPr/>
      <dgm:t>
        <a:bodyPr/>
        <a:lstStyle/>
        <a:p>
          <a:endParaRPr lang="bg-BG"/>
        </a:p>
      </dgm:t>
    </dgm:pt>
    <dgm:pt modelId="{C1808648-EA26-40A7-B73D-99A8828148E6}" type="sibTrans" cxnId="{308EC86B-8425-48F6-AAEC-63CA9E4D189B}">
      <dgm:prSet/>
      <dgm:spPr/>
      <dgm:t>
        <a:bodyPr/>
        <a:lstStyle/>
        <a:p>
          <a:endParaRPr lang="bg-BG"/>
        </a:p>
      </dgm:t>
    </dgm:pt>
    <dgm:pt modelId="{A6C390BC-ED92-4BAD-B0BC-0CCF3729614D}">
      <dgm:prSet/>
      <dgm:spPr/>
      <dgm:t>
        <a:bodyPr/>
        <a:lstStyle/>
        <a:p>
          <a:r>
            <a:rPr lang="en-US" b="0" i="0"/>
            <a:t>отворена инфраструктура и прозрачни данни; </a:t>
          </a:r>
          <a:endParaRPr lang="bg-BG"/>
        </a:p>
      </dgm:t>
    </dgm:pt>
    <dgm:pt modelId="{2C2C8739-FE96-415A-98F0-EEDFCDCA7FBC}" type="parTrans" cxnId="{A69B87CE-235D-46AA-AFE3-B0E64CE91A35}">
      <dgm:prSet/>
      <dgm:spPr/>
      <dgm:t>
        <a:bodyPr/>
        <a:lstStyle/>
        <a:p>
          <a:endParaRPr lang="bg-BG"/>
        </a:p>
      </dgm:t>
    </dgm:pt>
    <dgm:pt modelId="{201D4AC0-AC68-44DB-B2C8-C25FCA0EA571}" type="sibTrans" cxnId="{A69B87CE-235D-46AA-AFE3-B0E64CE91A35}">
      <dgm:prSet/>
      <dgm:spPr/>
      <dgm:t>
        <a:bodyPr/>
        <a:lstStyle/>
        <a:p>
          <a:endParaRPr lang="bg-BG"/>
        </a:p>
      </dgm:t>
    </dgm:pt>
    <dgm:pt modelId="{AFEEEC50-807B-4214-87EF-C42F3BD6FBE0}">
      <dgm:prSet/>
      <dgm:spPr/>
      <dgm:t>
        <a:bodyPr/>
        <a:lstStyle/>
        <a:p>
          <a:r>
            <a:rPr lang="en-US" b="0" i="0"/>
            <a:t>ограничаване на възможността един индикатор да се превърне в нова форма на „тирания на метриката“.</a:t>
          </a:r>
          <a:endParaRPr lang="bg-BG"/>
        </a:p>
      </dgm:t>
    </dgm:pt>
    <dgm:pt modelId="{DB7E4F55-4DBC-433A-8942-E355ADB17847}" type="parTrans" cxnId="{D4DBEE94-129D-425A-9B11-F0C0255D8728}">
      <dgm:prSet/>
      <dgm:spPr/>
      <dgm:t>
        <a:bodyPr/>
        <a:lstStyle/>
        <a:p>
          <a:endParaRPr lang="bg-BG"/>
        </a:p>
      </dgm:t>
    </dgm:pt>
    <dgm:pt modelId="{5550941D-FCDD-4D7A-A104-F64EAB1025D9}" type="sibTrans" cxnId="{D4DBEE94-129D-425A-9B11-F0C0255D8728}">
      <dgm:prSet/>
      <dgm:spPr/>
      <dgm:t>
        <a:bodyPr/>
        <a:lstStyle/>
        <a:p>
          <a:endParaRPr lang="bg-BG"/>
        </a:p>
      </dgm:t>
    </dgm:pt>
    <dgm:pt modelId="{A16D871F-B7C5-43D9-85C5-D85095E948D8}">
      <dgm:prSet/>
      <dgm:spPr/>
      <dgm:t>
        <a:bodyPr/>
        <a:lstStyle/>
        <a:p>
          <a:r>
            <a:rPr lang="bg-BG" b="0" i="0"/>
            <a:t>Решението може да изглежда като </a:t>
          </a:r>
          <a:r>
            <a:rPr lang="ru-RU" b="0" i="1"/>
            <a:t>Модел на оценяване чрез портфейл от метрики</a:t>
          </a:r>
          <a:r>
            <a:rPr lang="bg-BG" b="0" i="1"/>
            <a:t>.</a:t>
          </a:r>
          <a:endParaRPr lang="bg-BG"/>
        </a:p>
      </dgm:t>
    </dgm:pt>
    <dgm:pt modelId="{6F4473ED-FC28-462D-A478-9FA5DD5A29BA}" type="parTrans" cxnId="{FD9EA5D9-BAE0-4323-BFDF-C5BEF7FAD5D2}">
      <dgm:prSet/>
      <dgm:spPr/>
      <dgm:t>
        <a:bodyPr/>
        <a:lstStyle/>
        <a:p>
          <a:endParaRPr lang="bg-BG"/>
        </a:p>
      </dgm:t>
    </dgm:pt>
    <dgm:pt modelId="{99E5E7E0-2D67-4B0D-B7F3-0AC548178DD8}" type="sibTrans" cxnId="{FD9EA5D9-BAE0-4323-BFDF-C5BEF7FAD5D2}">
      <dgm:prSet/>
      <dgm:spPr/>
      <dgm:t>
        <a:bodyPr/>
        <a:lstStyle/>
        <a:p>
          <a:endParaRPr lang="bg-BG"/>
        </a:p>
      </dgm:t>
    </dgm:pt>
    <dgm:pt modelId="{351D16AC-994D-429A-88C4-756D54BC67A8}" type="pres">
      <dgm:prSet presAssocID="{26043FB4-FC3A-48EF-B668-AB5AD45BA5E9}" presName="linear" presStyleCnt="0">
        <dgm:presLayoutVars>
          <dgm:animLvl val="lvl"/>
          <dgm:resizeHandles val="exact"/>
        </dgm:presLayoutVars>
      </dgm:prSet>
      <dgm:spPr/>
    </dgm:pt>
    <dgm:pt modelId="{D3F3E256-C8E6-49E9-9859-6FE4F73A8AF3}" type="pres">
      <dgm:prSet presAssocID="{F7539D8A-5AE1-4C48-B446-4374927F1E2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A2A3006-F7DF-4049-BB91-81114B0E46B2}" type="pres">
      <dgm:prSet presAssocID="{F7539D8A-5AE1-4C48-B446-4374927F1E2A}" presName="childText" presStyleLbl="revTx" presStyleIdx="0" presStyleCnt="1">
        <dgm:presLayoutVars>
          <dgm:bulletEnabled val="1"/>
        </dgm:presLayoutVars>
      </dgm:prSet>
      <dgm:spPr/>
    </dgm:pt>
    <dgm:pt modelId="{09AAFDD2-C28B-4634-8A13-5EA1BA41FBD1}" type="pres">
      <dgm:prSet presAssocID="{A16D871F-B7C5-43D9-85C5-D85095E948D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FBC6729-91AF-4395-821C-EC40DC7E6B24}" type="presOf" srcId="{C681D8F5-FF83-4479-85C6-9FAEA41E8BD5}" destId="{EA2A3006-F7DF-4049-BB91-81114B0E46B2}" srcOrd="0" destOrd="3" presId="urn:microsoft.com/office/officeart/2005/8/layout/vList2"/>
    <dgm:cxn modelId="{1D05ED30-6A06-4FBE-80DE-F27B5678296A}" srcId="{26043FB4-FC3A-48EF-B668-AB5AD45BA5E9}" destId="{F7539D8A-5AE1-4C48-B446-4374927F1E2A}" srcOrd="0" destOrd="0" parTransId="{60153276-18F0-4931-9BC5-7A52B212E723}" sibTransId="{23CAD447-66B2-4CEF-866F-71503C0E7689}"/>
    <dgm:cxn modelId="{29BF5D61-A8FF-415B-BEAA-FE330BFB36BF}" type="presOf" srcId="{6395AD5A-DF22-457A-981B-3E48EB0102F8}" destId="{EA2A3006-F7DF-4049-BB91-81114B0E46B2}" srcOrd="0" destOrd="0" presId="urn:microsoft.com/office/officeart/2005/8/layout/vList2"/>
    <dgm:cxn modelId="{CC26C442-22F8-427F-BED9-5603BA374FE5}" srcId="{F7539D8A-5AE1-4C48-B446-4374927F1E2A}" destId="{6395AD5A-DF22-457A-981B-3E48EB0102F8}" srcOrd="0" destOrd="0" parTransId="{5D45916D-29D1-45A9-8A13-863A4D6B7EED}" sibTransId="{BE2CFE18-B904-481D-89F3-A9F2417A3FC5}"/>
    <dgm:cxn modelId="{5A17EA46-4C59-439B-8B1A-D7C9222C4051}" type="presOf" srcId="{A6C390BC-ED92-4BAD-B0BC-0CCF3729614D}" destId="{EA2A3006-F7DF-4049-BB91-81114B0E46B2}" srcOrd="0" destOrd="4" presId="urn:microsoft.com/office/officeart/2005/8/layout/vList2"/>
    <dgm:cxn modelId="{F0EEBE4B-D151-47A4-A8DF-FEEE64F0534B}" type="presOf" srcId="{A16D871F-B7C5-43D9-85C5-D85095E948D8}" destId="{09AAFDD2-C28B-4634-8A13-5EA1BA41FBD1}" srcOrd="0" destOrd="0" presId="urn:microsoft.com/office/officeart/2005/8/layout/vList2"/>
    <dgm:cxn modelId="{308EC86B-8425-48F6-AAEC-63CA9E4D189B}" srcId="{F7539D8A-5AE1-4C48-B446-4374927F1E2A}" destId="{C681D8F5-FF83-4479-85C6-9FAEA41E8BD5}" srcOrd="3" destOrd="0" parTransId="{3ABD4204-BD26-4468-AF6F-D1AA76E9088D}" sibTransId="{C1808648-EA26-40A7-B73D-99A8828148E6}"/>
    <dgm:cxn modelId="{BD368C72-B398-4F2A-A0B0-5C90B6F0272F}" srcId="{F7539D8A-5AE1-4C48-B446-4374927F1E2A}" destId="{FC917BD9-2834-4B9D-B4F5-D7FED0C333DD}" srcOrd="2" destOrd="0" parTransId="{9B590304-CAEA-424B-A28D-03313F20531B}" sibTransId="{6D6DB590-83FE-439D-BED9-CDA1F908E076}"/>
    <dgm:cxn modelId="{D4DBEE94-129D-425A-9B11-F0C0255D8728}" srcId="{F7539D8A-5AE1-4C48-B446-4374927F1E2A}" destId="{AFEEEC50-807B-4214-87EF-C42F3BD6FBE0}" srcOrd="5" destOrd="0" parTransId="{DB7E4F55-4DBC-433A-8942-E355ADB17847}" sibTransId="{5550941D-FCDD-4D7A-A104-F64EAB1025D9}"/>
    <dgm:cxn modelId="{69BB0B98-6130-4107-AA75-33C4925249C3}" srcId="{F7539D8A-5AE1-4C48-B446-4374927F1E2A}" destId="{386F3F70-19E9-4950-8C28-718BB12B0DBB}" srcOrd="1" destOrd="0" parTransId="{02A59137-237F-4629-842E-95924DBF56EB}" sibTransId="{93639A32-E530-4171-8178-BF66A1716D0E}"/>
    <dgm:cxn modelId="{BE4F5398-EE33-4610-BC7F-FB52A6A5B592}" type="presOf" srcId="{26043FB4-FC3A-48EF-B668-AB5AD45BA5E9}" destId="{351D16AC-994D-429A-88C4-756D54BC67A8}" srcOrd="0" destOrd="0" presId="urn:microsoft.com/office/officeart/2005/8/layout/vList2"/>
    <dgm:cxn modelId="{421ACAB1-3D9D-47C8-ACF2-982BAD87CCB5}" type="presOf" srcId="{FC917BD9-2834-4B9D-B4F5-D7FED0C333DD}" destId="{EA2A3006-F7DF-4049-BB91-81114B0E46B2}" srcOrd="0" destOrd="2" presId="urn:microsoft.com/office/officeart/2005/8/layout/vList2"/>
    <dgm:cxn modelId="{A69B87CE-235D-46AA-AFE3-B0E64CE91A35}" srcId="{F7539D8A-5AE1-4C48-B446-4374927F1E2A}" destId="{A6C390BC-ED92-4BAD-B0BC-0CCF3729614D}" srcOrd="4" destOrd="0" parTransId="{2C2C8739-FE96-415A-98F0-EEDFCDCA7FBC}" sibTransId="{201D4AC0-AC68-44DB-B2C8-C25FCA0EA571}"/>
    <dgm:cxn modelId="{FD9EA5D9-BAE0-4323-BFDF-C5BEF7FAD5D2}" srcId="{26043FB4-FC3A-48EF-B668-AB5AD45BA5E9}" destId="{A16D871F-B7C5-43D9-85C5-D85095E948D8}" srcOrd="1" destOrd="0" parTransId="{6F4473ED-FC28-462D-A478-9FA5DD5A29BA}" sibTransId="{99E5E7E0-2D67-4B0D-B7F3-0AC548178DD8}"/>
    <dgm:cxn modelId="{8DCC51E1-EE09-4AB7-8F44-5E124B08EC9B}" type="presOf" srcId="{AFEEEC50-807B-4214-87EF-C42F3BD6FBE0}" destId="{EA2A3006-F7DF-4049-BB91-81114B0E46B2}" srcOrd="0" destOrd="5" presId="urn:microsoft.com/office/officeart/2005/8/layout/vList2"/>
    <dgm:cxn modelId="{8765B1EB-6545-4B6D-8458-42171AF4118E}" type="presOf" srcId="{F7539D8A-5AE1-4C48-B446-4374927F1E2A}" destId="{D3F3E256-C8E6-49E9-9859-6FE4F73A8AF3}" srcOrd="0" destOrd="0" presId="urn:microsoft.com/office/officeart/2005/8/layout/vList2"/>
    <dgm:cxn modelId="{1E3C87F3-68D1-4CE1-9FF4-752A0336560B}" type="presOf" srcId="{386F3F70-19E9-4950-8C28-718BB12B0DBB}" destId="{EA2A3006-F7DF-4049-BB91-81114B0E46B2}" srcOrd="0" destOrd="1" presId="urn:microsoft.com/office/officeart/2005/8/layout/vList2"/>
    <dgm:cxn modelId="{E29F7E89-C917-4546-A933-308BF9103759}" type="presParOf" srcId="{351D16AC-994D-429A-88C4-756D54BC67A8}" destId="{D3F3E256-C8E6-49E9-9859-6FE4F73A8AF3}" srcOrd="0" destOrd="0" presId="urn:microsoft.com/office/officeart/2005/8/layout/vList2"/>
    <dgm:cxn modelId="{A56C6E30-A363-49B1-8B63-69474B2AB0F5}" type="presParOf" srcId="{351D16AC-994D-429A-88C4-756D54BC67A8}" destId="{EA2A3006-F7DF-4049-BB91-81114B0E46B2}" srcOrd="1" destOrd="0" presId="urn:microsoft.com/office/officeart/2005/8/layout/vList2"/>
    <dgm:cxn modelId="{8489E21E-68F9-4960-87F6-0345B20A06BD}" type="presParOf" srcId="{351D16AC-994D-429A-88C4-756D54BC67A8}" destId="{09AAFDD2-C28B-4634-8A13-5EA1BA41FBD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E94CD27-CA8A-4185-8B67-DC506171D9C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B9BB4097-2917-4BF4-9974-C3A32B70EE6D}">
      <dgm:prSet/>
      <dgm:spPr/>
      <dgm:t>
        <a:bodyPr/>
        <a:lstStyle/>
        <a:p>
          <a:r>
            <a:rPr lang="en-US" dirty="0" err="1"/>
            <a:t>Ако</a:t>
          </a:r>
          <a:r>
            <a:rPr lang="en-US" dirty="0"/>
            <a:t> </a:t>
          </a:r>
          <a:r>
            <a:rPr lang="en-US" dirty="0" err="1"/>
            <a:t>институция</a:t>
          </a:r>
          <a:r>
            <a:rPr lang="en-US" dirty="0"/>
            <a:t> </a:t>
          </a:r>
          <a:r>
            <a:rPr lang="en-US" dirty="0" err="1"/>
            <a:t>или</a:t>
          </a:r>
          <a:r>
            <a:rPr lang="en-US" dirty="0"/>
            <a:t> </a:t>
          </a:r>
          <a:r>
            <a:rPr lang="en-US" dirty="0" err="1"/>
            <a:t>национална</a:t>
          </a:r>
          <a:r>
            <a:rPr lang="en-US" dirty="0"/>
            <a:t> </a:t>
          </a:r>
          <a:r>
            <a:rPr lang="en-US" dirty="0" err="1"/>
            <a:t>система</a:t>
          </a:r>
          <a:r>
            <a:rPr lang="en-US" dirty="0"/>
            <a:t> </a:t>
          </a:r>
          <a:r>
            <a:rPr lang="en-US" dirty="0" err="1"/>
            <a:t>държи</a:t>
          </a:r>
          <a:r>
            <a:rPr lang="en-US" dirty="0"/>
            <a:t> </a:t>
          </a:r>
          <a:r>
            <a:rPr lang="en-US" dirty="0" err="1"/>
            <a:t>да</a:t>
          </a:r>
          <a:r>
            <a:rPr lang="en-US" dirty="0"/>
            <a:t> </a:t>
          </a:r>
          <a:r>
            <a:rPr lang="en-US" dirty="0" err="1"/>
            <a:t>има</a:t>
          </a:r>
          <a:r>
            <a:rPr lang="en-US" dirty="0"/>
            <a:t> </a:t>
          </a:r>
          <a:r>
            <a:rPr lang="en-US" dirty="0" err="1"/>
            <a:t>обобщена</a:t>
          </a:r>
          <a:r>
            <a:rPr lang="en-US" dirty="0"/>
            <a:t> </a:t>
          </a:r>
          <a:r>
            <a:rPr lang="en-US" dirty="0" err="1"/>
            <a:t>стойност</a:t>
          </a:r>
          <a:r>
            <a:rPr lang="en-US" dirty="0"/>
            <a:t>, </a:t>
          </a:r>
          <a:r>
            <a:rPr lang="en-US" dirty="0" err="1"/>
            <a:t>тя</a:t>
          </a:r>
          <a:r>
            <a:rPr lang="en-US" dirty="0"/>
            <a:t> </a:t>
          </a:r>
          <a:r>
            <a:rPr lang="en-US" dirty="0" err="1"/>
            <a:t>трябва</a:t>
          </a:r>
          <a:r>
            <a:rPr lang="en-US" dirty="0"/>
            <a:t> </a:t>
          </a:r>
          <a:r>
            <a:rPr lang="en-US" dirty="0" err="1"/>
            <a:t>да</a:t>
          </a:r>
          <a:r>
            <a:rPr lang="en-US" dirty="0"/>
            <a:t> </a:t>
          </a:r>
          <a:r>
            <a:rPr lang="en-US" dirty="0" err="1"/>
            <a:t>бъде</a:t>
          </a:r>
          <a:r>
            <a:rPr lang="en-US" dirty="0"/>
            <a:t> </a:t>
          </a:r>
          <a:r>
            <a:rPr lang="en-US" dirty="0" err="1"/>
            <a:t>портфейлна</a:t>
          </a:r>
          <a:r>
            <a:rPr lang="en-US" dirty="0"/>
            <a:t>, </a:t>
          </a:r>
          <a:r>
            <a:rPr lang="en-US" dirty="0" err="1"/>
            <a:t>прозрачна</a:t>
          </a:r>
          <a:r>
            <a:rPr lang="en-US" dirty="0"/>
            <a:t>, </a:t>
          </a:r>
          <a:r>
            <a:rPr lang="en-US" dirty="0" err="1"/>
            <a:t>полево</a:t>
          </a:r>
          <a:r>
            <a:rPr lang="en-US" dirty="0"/>
            <a:t> </a:t>
          </a:r>
          <a:r>
            <a:rPr lang="en-US" dirty="0" err="1"/>
            <a:t>нормализирана</a:t>
          </a:r>
          <a:r>
            <a:rPr lang="en-US" dirty="0"/>
            <a:t> и </a:t>
          </a:r>
          <a:r>
            <a:rPr lang="en-US" dirty="0" err="1"/>
            <a:t>никога</a:t>
          </a:r>
          <a:r>
            <a:rPr lang="en-US" dirty="0"/>
            <a:t> </a:t>
          </a:r>
          <a:r>
            <a:rPr lang="en-US" dirty="0" err="1"/>
            <a:t>да</a:t>
          </a:r>
          <a:r>
            <a:rPr lang="en-US" dirty="0"/>
            <a:t> </a:t>
          </a:r>
          <a:r>
            <a:rPr lang="en-US" dirty="0" err="1"/>
            <a:t>не</a:t>
          </a:r>
          <a:r>
            <a:rPr lang="en-US" dirty="0"/>
            <a:t> </a:t>
          </a:r>
          <a:r>
            <a:rPr lang="en-US" dirty="0" err="1"/>
            <a:t>се</a:t>
          </a:r>
          <a:r>
            <a:rPr lang="en-US" dirty="0"/>
            <a:t> </a:t>
          </a:r>
          <a:r>
            <a:rPr lang="en-US" dirty="0" err="1"/>
            <a:t>използва</a:t>
          </a:r>
          <a:r>
            <a:rPr lang="en-US" dirty="0"/>
            <a:t> </a:t>
          </a:r>
          <a:r>
            <a:rPr lang="en-US" dirty="0" err="1"/>
            <a:t>сама</a:t>
          </a:r>
          <a:r>
            <a:rPr lang="en-US" dirty="0"/>
            <a:t>. </a:t>
          </a:r>
          <a:endParaRPr lang="bg-BG" dirty="0"/>
        </a:p>
      </dgm:t>
    </dgm:pt>
    <dgm:pt modelId="{9B3946BC-1C0E-49B3-88DC-936F84D595BC}" type="parTrans" cxnId="{9CB25D68-5A64-4BF1-837A-A9CBF07E3C33}">
      <dgm:prSet/>
      <dgm:spPr/>
      <dgm:t>
        <a:bodyPr/>
        <a:lstStyle/>
        <a:p>
          <a:endParaRPr lang="bg-BG"/>
        </a:p>
      </dgm:t>
    </dgm:pt>
    <dgm:pt modelId="{954B545B-D020-4134-BB63-D18237B5D185}" type="sibTrans" cxnId="{9CB25D68-5A64-4BF1-837A-A9CBF07E3C33}">
      <dgm:prSet/>
      <dgm:spPr/>
      <dgm:t>
        <a:bodyPr/>
        <a:lstStyle/>
        <a:p>
          <a:endParaRPr lang="bg-BG"/>
        </a:p>
      </dgm:t>
    </dgm:pt>
    <dgm:pt modelId="{3A36DB3C-CA5A-4D38-AF86-1D753C89B975}">
      <dgm:prSet/>
      <dgm:spPr/>
      <dgm:t>
        <a:bodyPr/>
        <a:lstStyle/>
        <a:p>
          <a:pPr>
            <a:buNone/>
          </a:pPr>
          <a:r>
            <a:rPr lang="en-US" dirty="0"/>
            <a:t>Q = field-normalized quality/influence </a:t>
          </a:r>
          <a:r>
            <a:rPr lang="en-US" dirty="0" err="1"/>
            <a:t>на</a:t>
          </a:r>
          <a:r>
            <a:rPr lang="en-US" dirty="0"/>
            <a:t> </a:t>
          </a:r>
          <a:r>
            <a:rPr lang="en-US" dirty="0" err="1"/>
            <a:t>представителни</a:t>
          </a:r>
          <a:r>
            <a:rPr lang="en-US" dirty="0"/>
            <a:t> </a:t>
          </a:r>
          <a:r>
            <a:rPr lang="en-US" dirty="0" err="1"/>
            <a:t>научни</a:t>
          </a:r>
          <a:r>
            <a:rPr lang="en-US" dirty="0"/>
            <a:t> </a:t>
          </a:r>
          <a:r>
            <a:rPr lang="en-US" dirty="0" err="1"/>
            <a:t>резултати</a:t>
          </a:r>
          <a:r>
            <a:rPr lang="en-US" dirty="0"/>
            <a:t>;</a:t>
          </a:r>
          <a:endParaRPr lang="bg-BG" dirty="0"/>
        </a:p>
      </dgm:t>
    </dgm:pt>
    <dgm:pt modelId="{5B127D1A-50C3-4F68-B455-C137326F8EB4}" type="parTrans" cxnId="{2F094309-EA7F-4935-81BF-CFD335520BB4}">
      <dgm:prSet/>
      <dgm:spPr/>
      <dgm:t>
        <a:bodyPr/>
        <a:lstStyle/>
        <a:p>
          <a:endParaRPr lang="bg-BG"/>
        </a:p>
      </dgm:t>
    </dgm:pt>
    <dgm:pt modelId="{378AFABD-F25C-4683-86B5-401B6019A89A}" type="sibTrans" cxnId="{2F094309-EA7F-4935-81BF-CFD335520BB4}">
      <dgm:prSet/>
      <dgm:spPr/>
      <dgm:t>
        <a:bodyPr/>
        <a:lstStyle/>
        <a:p>
          <a:endParaRPr lang="bg-BG"/>
        </a:p>
      </dgm:t>
    </dgm:pt>
    <dgm:pt modelId="{2F25A9EF-0E41-4A41-B42A-D6D5FA8BA772}">
      <dgm:prSet/>
      <dgm:spPr/>
      <dgm:t>
        <a:bodyPr/>
        <a:lstStyle/>
        <a:p>
          <a:pPr>
            <a:buNone/>
          </a:pPr>
          <a:r>
            <a:rPr lang="en-US" dirty="0"/>
            <a:t>O = openness compliance: OA, DMP, open data, open code, open materials;</a:t>
          </a:r>
          <a:endParaRPr lang="bg-BG" dirty="0"/>
        </a:p>
      </dgm:t>
    </dgm:pt>
    <dgm:pt modelId="{C0A7ABBE-7DD8-41BF-929B-E2CDECD23410}" type="parTrans" cxnId="{FFDC3B3E-DB72-4B59-88F7-751D387FC9A8}">
      <dgm:prSet/>
      <dgm:spPr/>
      <dgm:t>
        <a:bodyPr/>
        <a:lstStyle/>
        <a:p>
          <a:endParaRPr lang="bg-BG"/>
        </a:p>
      </dgm:t>
    </dgm:pt>
    <dgm:pt modelId="{1E2AE52F-AA9A-431C-B4DE-8590EE656E00}" type="sibTrans" cxnId="{FFDC3B3E-DB72-4B59-88F7-751D387FC9A8}">
      <dgm:prSet/>
      <dgm:spPr/>
      <dgm:t>
        <a:bodyPr/>
        <a:lstStyle/>
        <a:p>
          <a:endParaRPr lang="bg-BG"/>
        </a:p>
      </dgm:t>
    </dgm:pt>
    <dgm:pt modelId="{FB8A7E15-B034-4102-9E62-C9409EC5BEEA}">
      <dgm:prSet/>
      <dgm:spPr/>
      <dgm:t>
        <a:bodyPr/>
        <a:lstStyle/>
        <a:p>
          <a:pPr>
            <a:buNone/>
          </a:pPr>
          <a:r>
            <a:rPr lang="en-US" dirty="0"/>
            <a:t>R = reuse/reproducibility: dataset/software citations, replications, validated reuse;</a:t>
          </a:r>
          <a:endParaRPr lang="bg-BG" dirty="0"/>
        </a:p>
      </dgm:t>
    </dgm:pt>
    <dgm:pt modelId="{827ABCBE-5001-4125-B9B5-2BD38026FAE3}" type="parTrans" cxnId="{B0B2E43C-778E-4C18-89A5-7BE159097D09}">
      <dgm:prSet/>
      <dgm:spPr/>
      <dgm:t>
        <a:bodyPr/>
        <a:lstStyle/>
        <a:p>
          <a:endParaRPr lang="bg-BG"/>
        </a:p>
      </dgm:t>
    </dgm:pt>
    <dgm:pt modelId="{228EB642-4FFB-4036-B260-2CF55C29742F}" type="sibTrans" cxnId="{B0B2E43C-778E-4C18-89A5-7BE159097D09}">
      <dgm:prSet/>
      <dgm:spPr/>
      <dgm:t>
        <a:bodyPr/>
        <a:lstStyle/>
        <a:p>
          <a:endParaRPr lang="bg-BG"/>
        </a:p>
      </dgm:t>
    </dgm:pt>
    <dgm:pt modelId="{F9F631C4-9AB3-4C18-A024-060E789B4B1D}">
      <dgm:prSet/>
      <dgm:spPr/>
      <dgm:t>
        <a:bodyPr/>
        <a:lstStyle/>
        <a:p>
          <a:pPr>
            <a:buNone/>
          </a:pPr>
          <a:r>
            <a:rPr lang="en-US" dirty="0"/>
            <a:t>S = societal/practice uptake: policy, patents, clinical guidelines, standards, citizen science outcomes;</a:t>
          </a:r>
          <a:endParaRPr lang="bg-BG" dirty="0"/>
        </a:p>
      </dgm:t>
    </dgm:pt>
    <dgm:pt modelId="{B0C7F9E9-D0F6-43AD-99A8-96D1C56966BC}" type="parTrans" cxnId="{1E5D0781-6EE2-43EC-B384-B210DF52EA5F}">
      <dgm:prSet/>
      <dgm:spPr/>
      <dgm:t>
        <a:bodyPr/>
        <a:lstStyle/>
        <a:p>
          <a:endParaRPr lang="bg-BG"/>
        </a:p>
      </dgm:t>
    </dgm:pt>
    <dgm:pt modelId="{F78772AD-352F-46AC-9B1E-8F9BB64F8BA1}" type="sibTrans" cxnId="{1E5D0781-6EE2-43EC-B384-B210DF52EA5F}">
      <dgm:prSet/>
      <dgm:spPr/>
      <dgm:t>
        <a:bodyPr/>
        <a:lstStyle/>
        <a:p>
          <a:endParaRPr lang="bg-BG"/>
        </a:p>
      </dgm:t>
    </dgm:pt>
    <dgm:pt modelId="{C4F1623A-556F-4533-8D5B-32BF9A138D32}">
      <dgm:prSet/>
      <dgm:spPr/>
      <dgm:t>
        <a:bodyPr/>
        <a:lstStyle/>
        <a:p>
          <a:pPr>
            <a:buNone/>
          </a:pPr>
          <a:r>
            <a:rPr lang="en-US"/>
            <a:t>E = education and capacity building: syllabi, OER, doctoral training, supervision outputs;</a:t>
          </a:r>
          <a:endParaRPr lang="bg-BG"/>
        </a:p>
      </dgm:t>
    </dgm:pt>
    <dgm:pt modelId="{F63D1897-9972-462A-88C5-C055677A1F8C}" type="parTrans" cxnId="{E0DBA7F0-286B-472E-A4F1-C4B081FE5A18}">
      <dgm:prSet/>
      <dgm:spPr/>
      <dgm:t>
        <a:bodyPr/>
        <a:lstStyle/>
        <a:p>
          <a:endParaRPr lang="bg-BG"/>
        </a:p>
      </dgm:t>
    </dgm:pt>
    <dgm:pt modelId="{13E5FD27-7A1B-4ACE-9B75-C217FAE81DA1}" type="sibTrans" cxnId="{E0DBA7F0-286B-472E-A4F1-C4B081FE5A18}">
      <dgm:prSet/>
      <dgm:spPr/>
      <dgm:t>
        <a:bodyPr/>
        <a:lstStyle/>
        <a:p>
          <a:endParaRPr lang="bg-BG"/>
        </a:p>
      </dgm:t>
    </dgm:pt>
    <dgm:pt modelId="{FA635C3C-DBB3-476F-92D6-17F662305FDF}">
      <dgm:prSet/>
      <dgm:spPr/>
      <dgm:t>
        <a:bodyPr/>
        <a:lstStyle/>
        <a:p>
          <a:pPr>
            <a:buNone/>
          </a:pPr>
          <a:r>
            <a:rPr lang="en-US" dirty="0"/>
            <a:t>L = leadership/collaboration: </a:t>
          </a:r>
          <a:r>
            <a:rPr lang="en-US" dirty="0" err="1"/>
            <a:t>ръководство</a:t>
          </a:r>
          <a:r>
            <a:rPr lang="en-US" dirty="0"/>
            <a:t> </a:t>
          </a:r>
          <a:r>
            <a:rPr lang="en-US" dirty="0" err="1"/>
            <a:t>на</a:t>
          </a:r>
          <a:r>
            <a:rPr lang="en-US" dirty="0"/>
            <a:t> </a:t>
          </a:r>
          <a:r>
            <a:rPr lang="en-US" dirty="0" err="1"/>
            <a:t>отворени</a:t>
          </a:r>
          <a:r>
            <a:rPr lang="en-US" dirty="0"/>
            <a:t> </a:t>
          </a:r>
          <a:r>
            <a:rPr lang="en-US" dirty="0" err="1"/>
            <a:t>инфраструктури</a:t>
          </a:r>
          <a:r>
            <a:rPr lang="en-US" dirty="0"/>
            <a:t>, </a:t>
          </a:r>
          <a:r>
            <a:rPr lang="en-US" dirty="0" err="1"/>
            <a:t>мрежи</a:t>
          </a:r>
          <a:r>
            <a:rPr lang="en-US" dirty="0"/>
            <a:t>, </a:t>
          </a:r>
          <a:r>
            <a:rPr lang="en-US" dirty="0" err="1"/>
            <a:t>екипи</a:t>
          </a:r>
          <a:r>
            <a:rPr lang="en-US" dirty="0"/>
            <a:t> и </a:t>
          </a:r>
          <a:r>
            <a:rPr lang="en-US" dirty="0" err="1"/>
            <a:t>общности</a:t>
          </a:r>
          <a:r>
            <a:rPr lang="en-US" dirty="0"/>
            <a:t>.</a:t>
          </a:r>
          <a:endParaRPr lang="bg-BG" dirty="0"/>
        </a:p>
      </dgm:t>
    </dgm:pt>
    <dgm:pt modelId="{D11C1C53-CB24-4C43-AE55-514CF5093FC8}" type="parTrans" cxnId="{3A344E3B-4DBA-429D-9445-8EBE97958CB9}">
      <dgm:prSet/>
      <dgm:spPr/>
      <dgm:t>
        <a:bodyPr/>
        <a:lstStyle/>
        <a:p>
          <a:endParaRPr lang="bg-BG"/>
        </a:p>
      </dgm:t>
    </dgm:pt>
    <dgm:pt modelId="{843A480C-8156-4F5B-8D49-0B9D9244E149}" type="sibTrans" cxnId="{3A344E3B-4DBA-429D-9445-8EBE97958CB9}">
      <dgm:prSet/>
      <dgm:spPr/>
      <dgm:t>
        <a:bodyPr/>
        <a:lstStyle/>
        <a:p>
          <a:endParaRPr lang="bg-BG"/>
        </a:p>
      </dgm:t>
    </dgm:pt>
    <dgm:pt modelId="{E237D056-FF67-4C47-8720-C4D54EFE8FD8}">
      <dgm:prSet/>
      <dgm:spPr/>
      <dgm:t>
        <a:bodyPr/>
        <a:lstStyle/>
        <a:p>
          <a:pPr>
            <a:buNone/>
          </a:pPr>
          <a:r>
            <a:rPr lang="en-US" dirty="0" err="1"/>
            <a:t>Тежестите</a:t>
          </a:r>
          <a:r>
            <a:rPr lang="en-US" dirty="0"/>
            <a:t> w1...w6 </a:t>
          </a:r>
          <a:r>
            <a:rPr lang="en-US" dirty="0" err="1"/>
            <a:t>трябва</a:t>
          </a:r>
          <a:r>
            <a:rPr lang="en-US" dirty="0"/>
            <a:t> </a:t>
          </a:r>
          <a:r>
            <a:rPr lang="en-US" dirty="0" err="1"/>
            <a:t>да</a:t>
          </a:r>
          <a:r>
            <a:rPr lang="en-US" dirty="0"/>
            <a:t> </a:t>
          </a:r>
          <a:r>
            <a:rPr lang="en-US" dirty="0" err="1"/>
            <a:t>се</a:t>
          </a:r>
          <a:r>
            <a:rPr lang="en-US" dirty="0"/>
            <a:t> </a:t>
          </a:r>
          <a:r>
            <a:rPr lang="en-US" dirty="0" err="1"/>
            <a:t>определят</a:t>
          </a:r>
          <a:r>
            <a:rPr lang="en-US" dirty="0"/>
            <a:t> </a:t>
          </a:r>
          <a:r>
            <a:rPr lang="en-US" dirty="0" err="1"/>
            <a:t>национално</a:t>
          </a:r>
          <a:r>
            <a:rPr lang="en-US" dirty="0"/>
            <a:t> и </a:t>
          </a:r>
          <a:r>
            <a:rPr lang="en-US" dirty="0" err="1"/>
            <a:t>дисциплинарно</a:t>
          </a:r>
          <a:r>
            <a:rPr lang="en-US" dirty="0"/>
            <a:t>, а </a:t>
          </a:r>
          <a:r>
            <a:rPr lang="en-US" dirty="0" err="1"/>
            <a:t>не</a:t>
          </a:r>
          <a:r>
            <a:rPr lang="en-US" dirty="0"/>
            <a:t> </a:t>
          </a:r>
          <a:r>
            <a:rPr lang="en-US" dirty="0" err="1"/>
            <a:t>от</a:t>
          </a:r>
          <a:r>
            <a:rPr lang="en-US" dirty="0"/>
            <a:t> </a:t>
          </a:r>
          <a:r>
            <a:rPr lang="en-US" dirty="0" err="1"/>
            <a:t>всяка</a:t>
          </a:r>
          <a:r>
            <a:rPr lang="en-US" dirty="0"/>
            <a:t> </a:t>
          </a:r>
          <a:r>
            <a:rPr lang="en-US" dirty="0" err="1"/>
            <a:t>институция</a:t>
          </a:r>
          <a:r>
            <a:rPr lang="en-US" dirty="0"/>
            <a:t> </a:t>
          </a:r>
          <a:r>
            <a:rPr lang="en-US" dirty="0" err="1"/>
            <a:t>самостоятелно</a:t>
          </a:r>
          <a:r>
            <a:rPr lang="en-US" dirty="0"/>
            <a:t>. </a:t>
          </a:r>
          <a:r>
            <a:rPr lang="en-US" dirty="0" err="1"/>
            <a:t>Институцията</a:t>
          </a:r>
          <a:r>
            <a:rPr lang="en-US" dirty="0"/>
            <a:t> </a:t>
          </a:r>
          <a:r>
            <a:rPr lang="en-US" dirty="0" err="1"/>
            <a:t>може</a:t>
          </a:r>
          <a:r>
            <a:rPr lang="en-US" dirty="0"/>
            <a:t> </a:t>
          </a:r>
          <a:r>
            <a:rPr lang="en-US" dirty="0" err="1"/>
            <a:t>да</a:t>
          </a:r>
          <a:r>
            <a:rPr lang="en-US" dirty="0"/>
            <a:t> </a:t>
          </a:r>
          <a:r>
            <a:rPr lang="en-US" dirty="0" err="1"/>
            <a:t>добавя</a:t>
          </a:r>
          <a:r>
            <a:rPr lang="en-US" dirty="0"/>
            <a:t> </a:t>
          </a:r>
          <a:r>
            <a:rPr lang="en-US" dirty="0" err="1"/>
            <a:t>собствен</a:t>
          </a:r>
          <a:r>
            <a:rPr lang="en-US" dirty="0"/>
            <a:t> </a:t>
          </a:r>
          <a:r>
            <a:rPr lang="en-US" dirty="0" err="1"/>
            <a:t>профил</a:t>
          </a:r>
          <a:r>
            <a:rPr lang="en-US" dirty="0"/>
            <a:t>, </a:t>
          </a:r>
          <a:r>
            <a:rPr lang="en-US" dirty="0" err="1"/>
            <a:t>но</a:t>
          </a:r>
          <a:r>
            <a:rPr lang="en-US" dirty="0"/>
            <a:t> </a:t>
          </a:r>
          <a:r>
            <a:rPr lang="en-US" dirty="0" err="1"/>
            <a:t>не</a:t>
          </a:r>
          <a:r>
            <a:rPr lang="en-US" dirty="0"/>
            <a:t> </a:t>
          </a:r>
          <a:r>
            <a:rPr lang="en-US" dirty="0" err="1"/>
            <a:t>бива</a:t>
          </a:r>
          <a:r>
            <a:rPr lang="en-US" dirty="0"/>
            <a:t> </a:t>
          </a:r>
          <a:r>
            <a:rPr lang="en-US" dirty="0" err="1"/>
            <a:t>да</a:t>
          </a:r>
          <a:r>
            <a:rPr lang="en-US" dirty="0"/>
            <a:t> </a:t>
          </a:r>
          <a:r>
            <a:rPr lang="en-US" dirty="0" err="1"/>
            <a:t>премахва</a:t>
          </a:r>
          <a:r>
            <a:rPr lang="en-US" dirty="0"/>
            <a:t> </a:t>
          </a:r>
          <a:r>
            <a:rPr lang="en-US" dirty="0" err="1"/>
            <a:t>общото</a:t>
          </a:r>
          <a:r>
            <a:rPr lang="en-US" dirty="0"/>
            <a:t> </a:t>
          </a:r>
          <a:r>
            <a:rPr lang="en-US" dirty="0" err="1"/>
            <a:t>ядро</a:t>
          </a:r>
          <a:r>
            <a:rPr lang="en-US" dirty="0"/>
            <a:t>. </a:t>
          </a:r>
          <a:r>
            <a:rPr lang="en-US" dirty="0" err="1"/>
            <a:t>Така</a:t>
          </a:r>
          <a:r>
            <a:rPr lang="en-US" dirty="0"/>
            <a:t> </a:t>
          </a:r>
          <a:r>
            <a:rPr lang="en-US" dirty="0" err="1"/>
            <a:t>се</a:t>
          </a:r>
          <a:r>
            <a:rPr lang="en-US" dirty="0"/>
            <a:t> </a:t>
          </a:r>
          <a:r>
            <a:rPr lang="en-US" dirty="0" err="1"/>
            <a:t>запазва</a:t>
          </a:r>
          <a:r>
            <a:rPr lang="en-US" dirty="0"/>
            <a:t> </a:t>
          </a:r>
          <a:r>
            <a:rPr lang="en-US" dirty="0" err="1"/>
            <a:t>мобилността</a:t>
          </a:r>
          <a:r>
            <a:rPr lang="en-US" dirty="0"/>
            <a:t> </a:t>
          </a:r>
          <a:r>
            <a:rPr lang="en-US" dirty="0" err="1"/>
            <a:t>на</a:t>
          </a:r>
          <a:r>
            <a:rPr lang="en-US" dirty="0"/>
            <a:t> </a:t>
          </a:r>
          <a:r>
            <a:rPr lang="en-US" dirty="0" err="1"/>
            <a:t>учените</a:t>
          </a:r>
          <a:r>
            <a:rPr lang="en-US" dirty="0"/>
            <a:t> и </a:t>
          </a:r>
          <a:r>
            <a:rPr lang="en-US" dirty="0" err="1"/>
            <a:t>се</a:t>
          </a:r>
          <a:r>
            <a:rPr lang="en-US" dirty="0"/>
            <a:t> </a:t>
          </a:r>
          <a:r>
            <a:rPr lang="en-US" dirty="0" err="1"/>
            <a:t>намалява</a:t>
          </a:r>
          <a:r>
            <a:rPr lang="en-US" dirty="0"/>
            <a:t> </a:t>
          </a:r>
          <a:r>
            <a:rPr lang="en-US" dirty="0" err="1"/>
            <a:t>рискът</a:t>
          </a:r>
          <a:r>
            <a:rPr lang="en-US" dirty="0"/>
            <a:t> </a:t>
          </a:r>
          <a:r>
            <a:rPr lang="en-US" dirty="0" err="1"/>
            <a:t>от</a:t>
          </a:r>
          <a:r>
            <a:rPr lang="en-US" dirty="0"/>
            <a:t> </a:t>
          </a:r>
          <a:r>
            <a:rPr lang="en-US" dirty="0" err="1"/>
            <a:t>критерии</a:t>
          </a:r>
          <a:r>
            <a:rPr lang="en-US" dirty="0"/>
            <a:t>, </a:t>
          </a:r>
          <a:r>
            <a:rPr lang="en-US" dirty="0" err="1"/>
            <a:t>създадени</a:t>
          </a:r>
          <a:r>
            <a:rPr lang="en-US" dirty="0"/>
            <a:t> </a:t>
          </a:r>
          <a:r>
            <a:rPr lang="en-US" dirty="0" err="1"/>
            <a:t>постфактум</a:t>
          </a:r>
          <a:r>
            <a:rPr lang="en-US" dirty="0"/>
            <a:t> </a:t>
          </a:r>
          <a:r>
            <a:rPr lang="en-US" dirty="0" err="1"/>
            <a:t>за</a:t>
          </a:r>
          <a:r>
            <a:rPr lang="en-US" dirty="0"/>
            <a:t> </a:t>
          </a:r>
          <a:r>
            <a:rPr lang="en-US" dirty="0" err="1"/>
            <a:t>конкретни</a:t>
          </a:r>
          <a:r>
            <a:rPr lang="en-US" dirty="0"/>
            <a:t> </a:t>
          </a:r>
          <a:r>
            <a:rPr lang="en-US" dirty="0" err="1"/>
            <a:t>групи</a:t>
          </a:r>
          <a:r>
            <a:rPr lang="en-US" dirty="0"/>
            <a:t>.</a:t>
          </a:r>
          <a:endParaRPr lang="bg-BG" dirty="0"/>
        </a:p>
      </dgm:t>
    </dgm:pt>
    <dgm:pt modelId="{FF0C68ED-082C-4947-823F-08B8D91F695B}" type="parTrans" cxnId="{2B7579DF-B21A-429E-AEBC-DB57E86B4EDA}">
      <dgm:prSet/>
      <dgm:spPr/>
      <dgm:t>
        <a:bodyPr/>
        <a:lstStyle/>
        <a:p>
          <a:endParaRPr lang="bg-BG"/>
        </a:p>
      </dgm:t>
    </dgm:pt>
    <dgm:pt modelId="{9FC36358-5F50-446D-AAE1-8ECCAC01646F}" type="sibTrans" cxnId="{2B7579DF-B21A-429E-AEBC-DB57E86B4EDA}">
      <dgm:prSet/>
      <dgm:spPr/>
      <dgm:t>
        <a:bodyPr/>
        <a:lstStyle/>
        <a:p>
          <a:endParaRPr lang="bg-BG"/>
        </a:p>
      </dgm:t>
    </dgm:pt>
    <dgm:pt modelId="{65154ED0-D83A-44A1-906A-71E237350199}">
      <dgm:prSet/>
      <dgm:spPr/>
      <dgm:t>
        <a:bodyPr/>
        <a:lstStyle/>
        <a:p>
          <a:r>
            <a:rPr lang="en-US" dirty="0" err="1"/>
            <a:t>Какво</a:t>
          </a:r>
          <a:r>
            <a:rPr lang="en-US" dirty="0"/>
            <a:t> </a:t>
          </a:r>
          <a:r>
            <a:rPr lang="bg-BG" dirty="0"/>
            <a:t>следва</a:t>
          </a:r>
          <a:r>
            <a:rPr lang="en-US" dirty="0"/>
            <a:t> </a:t>
          </a:r>
          <a:r>
            <a:rPr lang="en-US" dirty="0" err="1"/>
            <a:t>да</a:t>
          </a:r>
          <a:r>
            <a:rPr lang="en-US" dirty="0"/>
            <a:t> </a:t>
          </a:r>
          <a:r>
            <a:rPr lang="en-US" dirty="0" err="1"/>
            <a:t>се</a:t>
          </a:r>
          <a:r>
            <a:rPr lang="en-US" dirty="0"/>
            <a:t> </a:t>
          </a:r>
          <a:r>
            <a:rPr lang="en-US" dirty="0" err="1"/>
            <a:t>избягва</a:t>
          </a:r>
          <a:r>
            <a:rPr lang="bg-BG" dirty="0"/>
            <a:t> ?</a:t>
          </a:r>
        </a:p>
      </dgm:t>
    </dgm:pt>
    <dgm:pt modelId="{2C208D85-1095-43EB-A54D-CA6FB4E81456}" type="parTrans" cxnId="{26A3DE12-2AA4-48CE-97BC-738DF4E17A78}">
      <dgm:prSet/>
      <dgm:spPr/>
      <dgm:t>
        <a:bodyPr/>
        <a:lstStyle/>
        <a:p>
          <a:endParaRPr lang="bg-BG"/>
        </a:p>
      </dgm:t>
    </dgm:pt>
    <dgm:pt modelId="{15D81A9A-8A08-4BF9-96AE-1330B065C1DA}" type="sibTrans" cxnId="{26A3DE12-2AA4-48CE-97BC-738DF4E17A78}">
      <dgm:prSet/>
      <dgm:spPr/>
      <dgm:t>
        <a:bodyPr/>
        <a:lstStyle/>
        <a:p>
          <a:endParaRPr lang="bg-BG"/>
        </a:p>
      </dgm:t>
    </dgm:pt>
    <dgm:pt modelId="{CD3ECEC0-0C1E-44FD-AA43-862B86C13F5D}">
      <dgm:prSet/>
      <dgm:spPr/>
      <dgm:t>
        <a:bodyPr/>
        <a:lstStyle/>
        <a:p>
          <a:pPr>
            <a:buNone/>
          </a:pPr>
          <a:r>
            <a:rPr lang="en-US" dirty="0" err="1"/>
            <a:t>Единна</a:t>
          </a:r>
          <a:r>
            <a:rPr lang="en-US" dirty="0"/>
            <a:t> </a:t>
          </a:r>
          <a:r>
            <a:rPr lang="en-US" dirty="0" err="1"/>
            <a:t>крайна</a:t>
          </a:r>
          <a:r>
            <a:rPr lang="en-US" dirty="0"/>
            <a:t> </a:t>
          </a:r>
          <a:r>
            <a:rPr lang="en-US" dirty="0" err="1"/>
            <a:t>оценка</a:t>
          </a:r>
          <a:r>
            <a:rPr lang="en-US" dirty="0"/>
            <a:t> </a:t>
          </a:r>
          <a:r>
            <a:rPr lang="en-US" dirty="0" err="1"/>
            <a:t>без</a:t>
          </a:r>
          <a:r>
            <a:rPr lang="en-US" dirty="0"/>
            <a:t> </a:t>
          </a:r>
          <a:r>
            <a:rPr lang="en-US" dirty="0" err="1"/>
            <a:t>разпад</a:t>
          </a:r>
          <a:r>
            <a:rPr lang="en-US" dirty="0"/>
            <a:t> </a:t>
          </a:r>
          <a:r>
            <a:rPr lang="en-US" dirty="0" err="1"/>
            <a:t>по</a:t>
          </a:r>
          <a:r>
            <a:rPr lang="en-US" dirty="0"/>
            <a:t> </a:t>
          </a:r>
          <a:r>
            <a:rPr lang="en-US" dirty="0" err="1"/>
            <a:t>компоненти</a:t>
          </a:r>
          <a:r>
            <a:rPr lang="en-US" dirty="0"/>
            <a:t>.</a:t>
          </a:r>
          <a:endParaRPr lang="bg-BG" dirty="0"/>
        </a:p>
      </dgm:t>
    </dgm:pt>
    <dgm:pt modelId="{736AA229-9E03-4B6B-A919-2EAE07EABB6B}" type="parTrans" cxnId="{F8A7BEFC-461F-4702-9ADF-A1051B14D99D}">
      <dgm:prSet/>
      <dgm:spPr/>
      <dgm:t>
        <a:bodyPr/>
        <a:lstStyle/>
        <a:p>
          <a:endParaRPr lang="bg-BG"/>
        </a:p>
      </dgm:t>
    </dgm:pt>
    <dgm:pt modelId="{A2643C79-75EE-4E28-95F7-101823C506B8}" type="sibTrans" cxnId="{F8A7BEFC-461F-4702-9ADF-A1051B14D99D}">
      <dgm:prSet/>
      <dgm:spPr/>
      <dgm:t>
        <a:bodyPr/>
        <a:lstStyle/>
        <a:p>
          <a:endParaRPr lang="bg-BG"/>
        </a:p>
      </dgm:t>
    </dgm:pt>
    <dgm:pt modelId="{2EA403D9-A337-43F5-B461-BACC75D494DF}">
      <dgm:prSet/>
      <dgm:spPr/>
      <dgm:t>
        <a:bodyPr/>
        <a:lstStyle/>
        <a:p>
          <a:pPr>
            <a:buNone/>
          </a:pPr>
          <a:r>
            <a:rPr lang="en-US" dirty="0" err="1"/>
            <a:t>Механично</a:t>
          </a:r>
          <a:r>
            <a:rPr lang="en-US" dirty="0"/>
            <a:t> </a:t>
          </a:r>
          <a:r>
            <a:rPr lang="en-US" dirty="0" err="1"/>
            <a:t>използване</a:t>
          </a:r>
          <a:r>
            <a:rPr lang="en-US" dirty="0"/>
            <a:t> </a:t>
          </a:r>
          <a:r>
            <a:rPr lang="en-US" dirty="0" err="1"/>
            <a:t>на</a:t>
          </a:r>
          <a:r>
            <a:rPr lang="en-US" dirty="0"/>
            <a:t> </a:t>
          </a:r>
          <a:r>
            <a:rPr lang="en-US" dirty="0" err="1"/>
            <a:t>Altmetric</a:t>
          </a:r>
          <a:r>
            <a:rPr lang="en-US" dirty="0"/>
            <a:t> Attention Score </a:t>
          </a:r>
          <a:r>
            <a:rPr lang="en-US" dirty="0" err="1"/>
            <a:t>или</a:t>
          </a:r>
          <a:r>
            <a:rPr lang="en-US" dirty="0"/>
            <a:t> social media mentions </a:t>
          </a:r>
          <a:r>
            <a:rPr lang="en-US" dirty="0" err="1"/>
            <a:t>като</a:t>
          </a:r>
          <a:r>
            <a:rPr lang="en-US" dirty="0"/>
            <a:t> </a:t>
          </a:r>
          <a:r>
            <a:rPr lang="en-US" dirty="0" err="1"/>
            <a:t>качество</a:t>
          </a:r>
          <a:r>
            <a:rPr lang="en-US" dirty="0"/>
            <a:t>.</a:t>
          </a:r>
          <a:endParaRPr lang="bg-BG" dirty="0"/>
        </a:p>
      </dgm:t>
    </dgm:pt>
    <dgm:pt modelId="{5E030C85-2826-4EBC-A596-41B4F3541A6C}" type="parTrans" cxnId="{639F3B50-2FF1-4071-B87A-F1954B74094F}">
      <dgm:prSet/>
      <dgm:spPr/>
      <dgm:t>
        <a:bodyPr/>
        <a:lstStyle/>
        <a:p>
          <a:endParaRPr lang="bg-BG"/>
        </a:p>
      </dgm:t>
    </dgm:pt>
    <dgm:pt modelId="{1EB4862A-937D-4D42-94EE-DB052CC7423D}" type="sibTrans" cxnId="{639F3B50-2FF1-4071-B87A-F1954B74094F}">
      <dgm:prSet/>
      <dgm:spPr/>
      <dgm:t>
        <a:bodyPr/>
        <a:lstStyle/>
        <a:p>
          <a:endParaRPr lang="bg-BG"/>
        </a:p>
      </dgm:t>
    </dgm:pt>
    <dgm:pt modelId="{37DA1B94-2AFC-4EC2-AEC9-C95F406683C7}">
      <dgm:prSet/>
      <dgm:spPr/>
      <dgm:t>
        <a:bodyPr/>
        <a:lstStyle/>
        <a:p>
          <a:pPr>
            <a:buNone/>
          </a:pPr>
          <a:r>
            <a:rPr lang="en-US" dirty="0" err="1"/>
            <a:t>Пълна</a:t>
          </a:r>
          <a:r>
            <a:rPr lang="en-US" dirty="0"/>
            <a:t> </a:t>
          </a:r>
          <a:r>
            <a:rPr lang="en-US" dirty="0" err="1"/>
            <a:t>институционална</a:t>
          </a:r>
          <a:r>
            <a:rPr lang="en-US" dirty="0"/>
            <a:t> </a:t>
          </a:r>
          <a:r>
            <a:rPr lang="en-US" dirty="0" err="1"/>
            <a:t>свобода</a:t>
          </a:r>
          <a:r>
            <a:rPr lang="en-US" dirty="0"/>
            <a:t> </a:t>
          </a:r>
          <a:r>
            <a:rPr lang="en-US" dirty="0" err="1"/>
            <a:t>без</a:t>
          </a:r>
          <a:r>
            <a:rPr lang="en-US" dirty="0"/>
            <a:t> </a:t>
          </a:r>
          <a:r>
            <a:rPr lang="en-US" dirty="0" err="1"/>
            <a:t>общи</a:t>
          </a:r>
          <a:r>
            <a:rPr lang="en-US" dirty="0"/>
            <a:t> </a:t>
          </a:r>
          <a:r>
            <a:rPr lang="en-US" dirty="0" err="1"/>
            <a:t>минимални</a:t>
          </a:r>
          <a:r>
            <a:rPr lang="en-US" dirty="0"/>
            <a:t> </a:t>
          </a:r>
          <a:r>
            <a:rPr lang="en-US" dirty="0" err="1"/>
            <a:t>дефиниции</a:t>
          </a:r>
          <a:r>
            <a:rPr lang="en-US" dirty="0"/>
            <a:t>.</a:t>
          </a:r>
          <a:endParaRPr lang="bg-BG" dirty="0"/>
        </a:p>
      </dgm:t>
    </dgm:pt>
    <dgm:pt modelId="{C8BF4CD3-D303-4CB6-80C5-F01EAA85C8B2}" type="parTrans" cxnId="{04215F69-93E9-4D5B-9C24-F48D15AF189B}">
      <dgm:prSet/>
      <dgm:spPr/>
      <dgm:t>
        <a:bodyPr/>
        <a:lstStyle/>
        <a:p>
          <a:endParaRPr lang="bg-BG"/>
        </a:p>
      </dgm:t>
    </dgm:pt>
    <dgm:pt modelId="{DBBBC72D-0CC8-4108-A602-A7FD60398342}" type="sibTrans" cxnId="{04215F69-93E9-4D5B-9C24-F48D15AF189B}">
      <dgm:prSet/>
      <dgm:spPr/>
      <dgm:t>
        <a:bodyPr/>
        <a:lstStyle/>
        <a:p>
          <a:endParaRPr lang="bg-BG"/>
        </a:p>
      </dgm:t>
    </dgm:pt>
    <dgm:pt modelId="{1EC88BDA-030D-45A2-8BF8-0F073E8C0A04}">
      <dgm:prSet/>
      <dgm:spPr/>
      <dgm:t>
        <a:bodyPr/>
        <a:lstStyle/>
        <a:p>
          <a:pPr>
            <a:buNone/>
          </a:pPr>
          <a:r>
            <a:rPr lang="en-US" dirty="0" err="1"/>
            <a:t>Признаване</a:t>
          </a:r>
          <a:r>
            <a:rPr lang="en-US" dirty="0"/>
            <a:t> </a:t>
          </a:r>
          <a:r>
            <a:rPr lang="en-US" dirty="0" err="1"/>
            <a:t>на</a:t>
          </a:r>
          <a:r>
            <a:rPr lang="en-US" dirty="0"/>
            <a:t> „</a:t>
          </a:r>
          <a:r>
            <a:rPr lang="en-US" dirty="0" err="1"/>
            <a:t>отворен</a:t>
          </a:r>
          <a:r>
            <a:rPr lang="en-US" dirty="0"/>
            <a:t> </a:t>
          </a:r>
          <a:r>
            <a:rPr lang="en-US" dirty="0" err="1"/>
            <a:t>достъп</a:t>
          </a:r>
          <a:r>
            <a:rPr lang="en-US" dirty="0"/>
            <a:t>“ </a:t>
          </a:r>
          <a:r>
            <a:rPr lang="en-US" dirty="0" err="1"/>
            <a:t>без</a:t>
          </a:r>
          <a:r>
            <a:rPr lang="en-US" dirty="0"/>
            <a:t> </a:t>
          </a:r>
          <a:r>
            <a:rPr lang="en-US" dirty="0" err="1"/>
            <a:t>проверка</a:t>
          </a:r>
          <a:r>
            <a:rPr lang="en-US" dirty="0"/>
            <a:t> </a:t>
          </a:r>
          <a:r>
            <a:rPr lang="en-US" dirty="0" err="1"/>
            <a:t>на</a:t>
          </a:r>
          <a:r>
            <a:rPr lang="en-US" dirty="0"/>
            <a:t> </a:t>
          </a:r>
          <a:r>
            <a:rPr lang="en-US" dirty="0" err="1"/>
            <a:t>лиценз</a:t>
          </a:r>
          <a:r>
            <a:rPr lang="en-US" dirty="0"/>
            <a:t>, </a:t>
          </a:r>
          <a:r>
            <a:rPr lang="en-US" dirty="0" err="1"/>
            <a:t>версия</a:t>
          </a:r>
          <a:r>
            <a:rPr lang="en-US" dirty="0"/>
            <a:t> и </a:t>
          </a:r>
          <a:r>
            <a:rPr lang="en-US" dirty="0" err="1"/>
            <a:t>устойчивост</a:t>
          </a:r>
          <a:r>
            <a:rPr lang="en-US" dirty="0"/>
            <a:t> </a:t>
          </a:r>
          <a:r>
            <a:rPr lang="en-US" dirty="0" err="1"/>
            <a:t>на</a:t>
          </a:r>
          <a:r>
            <a:rPr lang="en-US" dirty="0"/>
            <a:t> </a:t>
          </a:r>
          <a:r>
            <a:rPr lang="en-US" dirty="0" err="1"/>
            <a:t>хранилището</a:t>
          </a:r>
          <a:r>
            <a:rPr lang="en-US" dirty="0"/>
            <a:t>.</a:t>
          </a:r>
          <a:endParaRPr lang="bg-BG" dirty="0"/>
        </a:p>
      </dgm:t>
    </dgm:pt>
    <dgm:pt modelId="{0C3B35EC-F9D9-46A2-BE69-F7874D2E41D3}" type="parTrans" cxnId="{68C3742B-62C7-40BC-8E53-8390598A0514}">
      <dgm:prSet/>
      <dgm:spPr/>
      <dgm:t>
        <a:bodyPr/>
        <a:lstStyle/>
        <a:p>
          <a:endParaRPr lang="bg-BG"/>
        </a:p>
      </dgm:t>
    </dgm:pt>
    <dgm:pt modelId="{3FFA7AD9-693A-4B57-86EF-684AC0BAEE27}" type="sibTrans" cxnId="{68C3742B-62C7-40BC-8E53-8390598A0514}">
      <dgm:prSet/>
      <dgm:spPr/>
      <dgm:t>
        <a:bodyPr/>
        <a:lstStyle/>
        <a:p>
          <a:endParaRPr lang="bg-BG"/>
        </a:p>
      </dgm:t>
    </dgm:pt>
    <dgm:pt modelId="{92F96C36-F08E-4187-8201-3C8175EF39C0}">
      <dgm:prSet/>
      <dgm:spPr/>
      <dgm:t>
        <a:bodyPr/>
        <a:lstStyle/>
        <a:p>
          <a:pPr>
            <a:buNone/>
          </a:pPr>
          <a:r>
            <a:rPr lang="en-US" dirty="0" err="1"/>
            <a:t>Наказване</a:t>
          </a:r>
          <a:r>
            <a:rPr lang="en-US" dirty="0"/>
            <a:t> </a:t>
          </a:r>
          <a:r>
            <a:rPr lang="en-US" dirty="0" err="1"/>
            <a:t>на</a:t>
          </a:r>
          <a:r>
            <a:rPr lang="en-US" dirty="0"/>
            <a:t> </a:t>
          </a:r>
          <a:r>
            <a:rPr lang="en-US" dirty="0" err="1"/>
            <a:t>дисциплини</a:t>
          </a:r>
          <a:r>
            <a:rPr lang="en-US" dirty="0"/>
            <a:t>, в </a:t>
          </a:r>
          <a:r>
            <a:rPr lang="en-US" dirty="0" err="1"/>
            <a:t>които</a:t>
          </a:r>
          <a:r>
            <a:rPr lang="en-US" dirty="0"/>
            <a:t> </a:t>
          </a:r>
          <a:r>
            <a:rPr lang="en-US" dirty="0" err="1"/>
            <a:t>данните</a:t>
          </a:r>
          <a:r>
            <a:rPr lang="en-US" dirty="0"/>
            <a:t>, </a:t>
          </a:r>
          <a:r>
            <a:rPr lang="en-US" dirty="0" err="1"/>
            <a:t>патентите</a:t>
          </a:r>
          <a:r>
            <a:rPr lang="en-US" dirty="0"/>
            <a:t> </a:t>
          </a:r>
          <a:r>
            <a:rPr lang="en-US" dirty="0" err="1"/>
            <a:t>или</a:t>
          </a:r>
          <a:r>
            <a:rPr lang="en-US" dirty="0"/>
            <a:t> policy citations </a:t>
          </a:r>
          <a:r>
            <a:rPr lang="en-US" dirty="0" err="1"/>
            <a:t>не</a:t>
          </a:r>
          <a:r>
            <a:rPr lang="en-US" dirty="0"/>
            <a:t> </a:t>
          </a:r>
          <a:r>
            <a:rPr lang="en-US" dirty="0" err="1"/>
            <a:t>са</a:t>
          </a:r>
          <a:r>
            <a:rPr lang="en-US" dirty="0"/>
            <a:t> </a:t>
          </a:r>
          <a:r>
            <a:rPr lang="en-US" dirty="0" err="1"/>
            <a:t>естествен</a:t>
          </a:r>
          <a:r>
            <a:rPr lang="en-US" dirty="0"/>
            <a:t> </a:t>
          </a:r>
          <a:r>
            <a:rPr lang="en-US" dirty="0" err="1"/>
            <a:t>резултат</a:t>
          </a:r>
          <a:r>
            <a:rPr lang="en-US" dirty="0"/>
            <a:t>.</a:t>
          </a:r>
          <a:endParaRPr lang="bg-BG" dirty="0"/>
        </a:p>
      </dgm:t>
    </dgm:pt>
    <dgm:pt modelId="{0EBC70AD-AA58-421E-869A-57C62E09A198}" type="parTrans" cxnId="{F5F126A4-7B1D-41F9-A9E3-5720143E8652}">
      <dgm:prSet/>
      <dgm:spPr/>
      <dgm:t>
        <a:bodyPr/>
        <a:lstStyle/>
        <a:p>
          <a:endParaRPr lang="bg-BG"/>
        </a:p>
      </dgm:t>
    </dgm:pt>
    <dgm:pt modelId="{F88266E4-090D-4DFC-9B0F-E95C0A348130}" type="sibTrans" cxnId="{F5F126A4-7B1D-41F9-A9E3-5720143E8652}">
      <dgm:prSet/>
      <dgm:spPr/>
      <dgm:t>
        <a:bodyPr/>
        <a:lstStyle/>
        <a:p>
          <a:endParaRPr lang="bg-BG"/>
        </a:p>
      </dgm:t>
    </dgm:pt>
    <dgm:pt modelId="{6B102149-FC73-48D7-A021-572BEC410241}">
      <dgm:prSet/>
      <dgm:spPr/>
      <dgm:t>
        <a:bodyPr/>
        <a:lstStyle/>
        <a:p>
          <a:pPr>
            <a:buNone/>
          </a:pPr>
          <a:r>
            <a:rPr lang="en-US" dirty="0" err="1"/>
            <a:t>Използване</a:t>
          </a:r>
          <a:r>
            <a:rPr lang="en-US" dirty="0"/>
            <a:t> </a:t>
          </a:r>
          <a:r>
            <a:rPr lang="en-US" dirty="0" err="1"/>
            <a:t>на</a:t>
          </a:r>
          <a:r>
            <a:rPr lang="en-US" dirty="0"/>
            <a:t> proprietary metrics </a:t>
          </a:r>
          <a:r>
            <a:rPr lang="en-US" dirty="0" err="1"/>
            <a:t>без</a:t>
          </a:r>
          <a:r>
            <a:rPr lang="en-US" dirty="0"/>
            <a:t> </a:t>
          </a:r>
          <a:r>
            <a:rPr lang="en-US" dirty="0" err="1"/>
            <a:t>прозрачност</a:t>
          </a:r>
          <a:r>
            <a:rPr lang="en-US" dirty="0"/>
            <a:t>, </a:t>
          </a:r>
          <a:r>
            <a:rPr lang="en-US" dirty="0" err="1"/>
            <a:t>одит</a:t>
          </a:r>
          <a:r>
            <a:rPr lang="en-US" dirty="0"/>
            <a:t> и </a:t>
          </a:r>
          <a:r>
            <a:rPr lang="en-US" dirty="0" err="1"/>
            <a:t>право</a:t>
          </a:r>
          <a:r>
            <a:rPr lang="en-US" dirty="0"/>
            <a:t> </a:t>
          </a:r>
          <a:r>
            <a:rPr lang="en-US" dirty="0" err="1"/>
            <a:t>на</a:t>
          </a:r>
          <a:r>
            <a:rPr lang="en-US" dirty="0"/>
            <a:t> </a:t>
          </a:r>
          <a:r>
            <a:rPr lang="en-US" dirty="0" err="1"/>
            <a:t>корекция</a:t>
          </a:r>
          <a:r>
            <a:rPr lang="en-US" dirty="0"/>
            <a:t>.</a:t>
          </a:r>
          <a:endParaRPr lang="bg-BG" dirty="0"/>
        </a:p>
      </dgm:t>
    </dgm:pt>
    <dgm:pt modelId="{F940B5A6-5EB8-49A1-AA6F-2EADDAA1A945}" type="parTrans" cxnId="{A3819BE3-B570-480C-8773-8390CF226F14}">
      <dgm:prSet/>
      <dgm:spPr/>
      <dgm:t>
        <a:bodyPr/>
        <a:lstStyle/>
        <a:p>
          <a:endParaRPr lang="bg-BG"/>
        </a:p>
      </dgm:t>
    </dgm:pt>
    <dgm:pt modelId="{F9903D2E-51AF-473D-9271-49A0AE9E3D6A}" type="sibTrans" cxnId="{A3819BE3-B570-480C-8773-8390CF226F14}">
      <dgm:prSet/>
      <dgm:spPr/>
      <dgm:t>
        <a:bodyPr/>
        <a:lstStyle/>
        <a:p>
          <a:endParaRPr lang="bg-BG"/>
        </a:p>
      </dgm:t>
    </dgm:pt>
    <dgm:pt modelId="{AA38DD60-2763-45C2-A67E-15AB67FA1885}">
      <dgm:prSet/>
      <dgm:spPr/>
      <dgm:t>
        <a:bodyPr/>
        <a:lstStyle/>
        <a:p>
          <a:r>
            <a:rPr lang="en-US" dirty="0" err="1"/>
            <a:t>Следната</a:t>
          </a:r>
          <a:r>
            <a:rPr lang="en-US" dirty="0"/>
            <a:t> </a:t>
          </a:r>
          <a:r>
            <a:rPr lang="en-US" dirty="0" err="1"/>
            <a:t>формула</a:t>
          </a:r>
          <a:r>
            <a:rPr lang="en-US" dirty="0"/>
            <a:t> е </a:t>
          </a:r>
          <a:r>
            <a:rPr lang="en-US" dirty="0" err="1"/>
            <a:t>предложение</a:t>
          </a:r>
          <a:r>
            <a:rPr lang="en-US" dirty="0"/>
            <a:t> </a:t>
          </a:r>
          <a:r>
            <a:rPr lang="en-US" dirty="0" err="1"/>
            <a:t>за</a:t>
          </a:r>
          <a:r>
            <a:rPr lang="en-US" dirty="0"/>
            <a:t> </a:t>
          </a:r>
          <a:r>
            <a:rPr lang="en-US" dirty="0" err="1"/>
            <a:t>работен</a:t>
          </a:r>
          <a:r>
            <a:rPr lang="en-US" dirty="0"/>
            <a:t> </a:t>
          </a:r>
          <a:r>
            <a:rPr lang="en-US" dirty="0" err="1"/>
            <a:t>модел</a:t>
          </a:r>
          <a:r>
            <a:rPr lang="en-US" dirty="0"/>
            <a:t>, </a:t>
          </a:r>
          <a:r>
            <a:rPr lang="bg-BG" dirty="0"/>
            <a:t>а</a:t>
          </a:r>
          <a:r>
            <a:rPr lang="en-US" dirty="0"/>
            <a:t> </a:t>
          </a:r>
          <a:r>
            <a:rPr lang="en-US" dirty="0" err="1"/>
            <a:t>не</a:t>
          </a:r>
          <a:r>
            <a:rPr lang="en-US" dirty="0"/>
            <a:t> </a:t>
          </a:r>
          <a:r>
            <a:rPr lang="en-US" dirty="0" err="1"/>
            <a:t>съществуващ</a:t>
          </a:r>
          <a:r>
            <a:rPr lang="en-US" dirty="0"/>
            <a:t> </a:t>
          </a:r>
          <a:r>
            <a:rPr lang="en-US" dirty="0" err="1"/>
            <a:t>официален</a:t>
          </a:r>
          <a:r>
            <a:rPr lang="en-US" dirty="0"/>
            <a:t> </a:t>
          </a:r>
          <a:r>
            <a:rPr lang="en-US" dirty="0" err="1"/>
            <a:t>индекс</a:t>
          </a:r>
          <a:r>
            <a:rPr lang="bg-BG" dirty="0"/>
            <a:t>: </a:t>
          </a:r>
          <a:br>
            <a:rPr lang="bg-BG" dirty="0"/>
          </a:br>
          <a:r>
            <a:rPr lang="en-US" dirty="0"/>
            <a:t>Open Research Contribution Portfolio (ORCP): ORCP = w1·Q + w2·O + w3·R + w4·S + w5·E + w6·L</a:t>
          </a:r>
          <a:endParaRPr lang="bg-BG" dirty="0"/>
        </a:p>
      </dgm:t>
    </dgm:pt>
    <dgm:pt modelId="{9834A54D-2763-465E-ADA8-BBF2E7B96A9B}" type="parTrans" cxnId="{8EB26476-F107-4E65-B7EB-DC5B7255AA8B}">
      <dgm:prSet/>
      <dgm:spPr/>
      <dgm:t>
        <a:bodyPr/>
        <a:lstStyle/>
        <a:p>
          <a:endParaRPr lang="bg-BG"/>
        </a:p>
      </dgm:t>
    </dgm:pt>
    <dgm:pt modelId="{915994FB-4CD9-4E6B-9992-9ECF8A30A2C8}" type="sibTrans" cxnId="{8EB26476-F107-4E65-B7EB-DC5B7255AA8B}">
      <dgm:prSet/>
      <dgm:spPr/>
      <dgm:t>
        <a:bodyPr/>
        <a:lstStyle/>
        <a:p>
          <a:endParaRPr lang="bg-BG"/>
        </a:p>
      </dgm:t>
    </dgm:pt>
    <dgm:pt modelId="{1E17B150-1709-4F6A-A362-6400D101517A}" type="pres">
      <dgm:prSet presAssocID="{1E94CD27-CA8A-4185-8B67-DC506171D9C0}" presName="linear" presStyleCnt="0">
        <dgm:presLayoutVars>
          <dgm:animLvl val="lvl"/>
          <dgm:resizeHandles val="exact"/>
        </dgm:presLayoutVars>
      </dgm:prSet>
      <dgm:spPr/>
    </dgm:pt>
    <dgm:pt modelId="{0C6CB319-7349-4754-89F0-8DB9598B2510}" type="pres">
      <dgm:prSet presAssocID="{B9BB4097-2917-4BF4-9974-C3A32B70EE6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3EBECC0-7CCC-428D-BF08-E3FC60E62ABA}" type="pres">
      <dgm:prSet presAssocID="{954B545B-D020-4134-BB63-D18237B5D185}" presName="spacer" presStyleCnt="0"/>
      <dgm:spPr/>
    </dgm:pt>
    <dgm:pt modelId="{80CF787F-CA92-40B3-8ABF-830BC403022B}" type="pres">
      <dgm:prSet presAssocID="{AA38DD60-2763-45C2-A67E-15AB67FA188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9108AC7-FB4D-411F-AD3D-A04376AF69DE}" type="pres">
      <dgm:prSet presAssocID="{AA38DD60-2763-45C2-A67E-15AB67FA1885}" presName="childText" presStyleLbl="revTx" presStyleIdx="0" presStyleCnt="2">
        <dgm:presLayoutVars>
          <dgm:bulletEnabled val="1"/>
        </dgm:presLayoutVars>
      </dgm:prSet>
      <dgm:spPr/>
    </dgm:pt>
    <dgm:pt modelId="{38742099-9E08-4DEE-BBEB-C584889BC044}" type="pres">
      <dgm:prSet presAssocID="{65154ED0-D83A-44A1-906A-71E23735019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1BA0FEC-A85A-4C77-A3B6-6787F9B7A136}" type="pres">
      <dgm:prSet presAssocID="{65154ED0-D83A-44A1-906A-71E237350199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2F094309-EA7F-4935-81BF-CFD335520BB4}" srcId="{AA38DD60-2763-45C2-A67E-15AB67FA1885}" destId="{3A36DB3C-CA5A-4D38-AF86-1D753C89B975}" srcOrd="0" destOrd="0" parTransId="{5B127D1A-50C3-4F68-B455-C137326F8EB4}" sibTransId="{378AFABD-F25C-4683-86B5-401B6019A89A}"/>
    <dgm:cxn modelId="{26A3DE12-2AA4-48CE-97BC-738DF4E17A78}" srcId="{1E94CD27-CA8A-4185-8B67-DC506171D9C0}" destId="{65154ED0-D83A-44A1-906A-71E237350199}" srcOrd="2" destOrd="0" parTransId="{2C208D85-1095-43EB-A54D-CA6FB4E81456}" sibTransId="{15D81A9A-8A08-4BF9-96AE-1330B065C1DA}"/>
    <dgm:cxn modelId="{68C3742B-62C7-40BC-8E53-8390598A0514}" srcId="{65154ED0-D83A-44A1-906A-71E237350199}" destId="{1EC88BDA-030D-45A2-8BF8-0F073E8C0A04}" srcOrd="3" destOrd="0" parTransId="{0C3B35EC-F9D9-46A2-BE69-F7874D2E41D3}" sibTransId="{3FFA7AD9-693A-4B57-86EF-684AC0BAEE27}"/>
    <dgm:cxn modelId="{53CF2631-4DE1-4872-82BA-F8BCF30B0D3A}" type="presOf" srcId="{AA38DD60-2763-45C2-A67E-15AB67FA1885}" destId="{80CF787F-CA92-40B3-8ABF-830BC403022B}" srcOrd="0" destOrd="0" presId="urn:microsoft.com/office/officeart/2005/8/layout/vList2"/>
    <dgm:cxn modelId="{67D74639-F588-46C3-86CB-39FD2D4C403C}" type="presOf" srcId="{2EA403D9-A337-43F5-B461-BACC75D494DF}" destId="{C1BA0FEC-A85A-4C77-A3B6-6787F9B7A136}" srcOrd="0" destOrd="1" presId="urn:microsoft.com/office/officeart/2005/8/layout/vList2"/>
    <dgm:cxn modelId="{3A344E3B-4DBA-429D-9445-8EBE97958CB9}" srcId="{AA38DD60-2763-45C2-A67E-15AB67FA1885}" destId="{FA635C3C-DBB3-476F-92D6-17F662305FDF}" srcOrd="5" destOrd="0" parTransId="{D11C1C53-CB24-4C43-AE55-514CF5093FC8}" sibTransId="{843A480C-8156-4F5B-8D49-0B9D9244E149}"/>
    <dgm:cxn modelId="{B0B2E43C-778E-4C18-89A5-7BE159097D09}" srcId="{AA38DD60-2763-45C2-A67E-15AB67FA1885}" destId="{FB8A7E15-B034-4102-9E62-C9409EC5BEEA}" srcOrd="2" destOrd="0" parTransId="{827ABCBE-5001-4125-B9B5-2BD38026FAE3}" sibTransId="{228EB642-4FFB-4036-B260-2CF55C29742F}"/>
    <dgm:cxn modelId="{FFDC3B3E-DB72-4B59-88F7-751D387FC9A8}" srcId="{AA38DD60-2763-45C2-A67E-15AB67FA1885}" destId="{2F25A9EF-0E41-4A41-B42A-D6D5FA8BA772}" srcOrd="1" destOrd="0" parTransId="{C0A7ABBE-7DD8-41BF-929B-E2CDECD23410}" sibTransId="{1E2AE52F-AA9A-431C-B4DE-8590EE656E00}"/>
    <dgm:cxn modelId="{2300515C-05E1-465B-9564-4A334E52EDA0}" type="presOf" srcId="{F9F631C4-9AB3-4C18-A024-060E789B4B1D}" destId="{49108AC7-FB4D-411F-AD3D-A04376AF69DE}" srcOrd="0" destOrd="3" presId="urn:microsoft.com/office/officeart/2005/8/layout/vList2"/>
    <dgm:cxn modelId="{11793864-5A95-4DC8-B201-E6B233F1D810}" type="presOf" srcId="{FA635C3C-DBB3-476F-92D6-17F662305FDF}" destId="{49108AC7-FB4D-411F-AD3D-A04376AF69DE}" srcOrd="0" destOrd="5" presId="urn:microsoft.com/office/officeart/2005/8/layout/vList2"/>
    <dgm:cxn modelId="{9CB25D68-5A64-4BF1-837A-A9CBF07E3C33}" srcId="{1E94CD27-CA8A-4185-8B67-DC506171D9C0}" destId="{B9BB4097-2917-4BF4-9974-C3A32B70EE6D}" srcOrd="0" destOrd="0" parTransId="{9B3946BC-1C0E-49B3-88DC-936F84D595BC}" sibTransId="{954B545B-D020-4134-BB63-D18237B5D185}"/>
    <dgm:cxn modelId="{04215F69-93E9-4D5B-9C24-F48D15AF189B}" srcId="{65154ED0-D83A-44A1-906A-71E237350199}" destId="{37DA1B94-2AFC-4EC2-AEC9-C95F406683C7}" srcOrd="2" destOrd="0" parTransId="{C8BF4CD3-D303-4CB6-80C5-F01EAA85C8B2}" sibTransId="{DBBBC72D-0CC8-4108-A602-A7FD60398342}"/>
    <dgm:cxn modelId="{CE2FB869-0C6A-4DA3-A2E3-7A9A6E0634B0}" type="presOf" srcId="{FB8A7E15-B034-4102-9E62-C9409EC5BEEA}" destId="{49108AC7-FB4D-411F-AD3D-A04376AF69DE}" srcOrd="0" destOrd="2" presId="urn:microsoft.com/office/officeart/2005/8/layout/vList2"/>
    <dgm:cxn modelId="{D88A216B-203E-493B-9ECF-668CB36D91CB}" type="presOf" srcId="{92F96C36-F08E-4187-8201-3C8175EF39C0}" destId="{C1BA0FEC-A85A-4C77-A3B6-6787F9B7A136}" srcOrd="0" destOrd="4" presId="urn:microsoft.com/office/officeart/2005/8/layout/vList2"/>
    <dgm:cxn modelId="{A6081E4C-5F9E-48D2-B7D1-7E58F56EEF4B}" type="presOf" srcId="{C4F1623A-556F-4533-8D5B-32BF9A138D32}" destId="{49108AC7-FB4D-411F-AD3D-A04376AF69DE}" srcOrd="0" destOrd="4" presId="urn:microsoft.com/office/officeart/2005/8/layout/vList2"/>
    <dgm:cxn modelId="{639F3B50-2FF1-4071-B87A-F1954B74094F}" srcId="{65154ED0-D83A-44A1-906A-71E237350199}" destId="{2EA403D9-A337-43F5-B461-BACC75D494DF}" srcOrd="1" destOrd="0" parTransId="{5E030C85-2826-4EBC-A596-41B4F3541A6C}" sibTransId="{1EB4862A-937D-4D42-94EE-DB052CC7423D}"/>
    <dgm:cxn modelId="{8EB26476-F107-4E65-B7EB-DC5B7255AA8B}" srcId="{1E94CD27-CA8A-4185-8B67-DC506171D9C0}" destId="{AA38DD60-2763-45C2-A67E-15AB67FA1885}" srcOrd="1" destOrd="0" parTransId="{9834A54D-2763-465E-ADA8-BBF2E7B96A9B}" sibTransId="{915994FB-4CD9-4E6B-9992-9ECF8A30A2C8}"/>
    <dgm:cxn modelId="{38EB6C77-CF9D-40F2-8E0F-43613AA4AFE2}" type="presOf" srcId="{1E94CD27-CA8A-4185-8B67-DC506171D9C0}" destId="{1E17B150-1709-4F6A-A362-6400D101517A}" srcOrd="0" destOrd="0" presId="urn:microsoft.com/office/officeart/2005/8/layout/vList2"/>
    <dgm:cxn modelId="{DFA27258-AE4A-4421-A2CB-345FE602ED9B}" type="presOf" srcId="{6B102149-FC73-48D7-A021-572BEC410241}" destId="{C1BA0FEC-A85A-4C77-A3B6-6787F9B7A136}" srcOrd="0" destOrd="5" presId="urn:microsoft.com/office/officeart/2005/8/layout/vList2"/>
    <dgm:cxn modelId="{464EA67B-3257-4E4A-9BB4-413AC08B255C}" type="presOf" srcId="{2F25A9EF-0E41-4A41-B42A-D6D5FA8BA772}" destId="{49108AC7-FB4D-411F-AD3D-A04376AF69DE}" srcOrd="0" destOrd="1" presId="urn:microsoft.com/office/officeart/2005/8/layout/vList2"/>
    <dgm:cxn modelId="{1E5D0781-6EE2-43EC-B384-B210DF52EA5F}" srcId="{AA38DD60-2763-45C2-A67E-15AB67FA1885}" destId="{F9F631C4-9AB3-4C18-A024-060E789B4B1D}" srcOrd="3" destOrd="0" parTransId="{B0C7F9E9-D0F6-43AD-99A8-96D1C56966BC}" sibTransId="{F78772AD-352F-46AC-9B1E-8F9BB64F8BA1}"/>
    <dgm:cxn modelId="{17E2F284-0AFA-4A21-A815-EFEA6BAD9FE6}" type="presOf" srcId="{3A36DB3C-CA5A-4D38-AF86-1D753C89B975}" destId="{49108AC7-FB4D-411F-AD3D-A04376AF69DE}" srcOrd="0" destOrd="0" presId="urn:microsoft.com/office/officeart/2005/8/layout/vList2"/>
    <dgm:cxn modelId="{6FD16A8D-E1FD-48DD-BBE4-187AC206AC46}" type="presOf" srcId="{B9BB4097-2917-4BF4-9974-C3A32B70EE6D}" destId="{0C6CB319-7349-4754-89F0-8DB9598B2510}" srcOrd="0" destOrd="0" presId="urn:microsoft.com/office/officeart/2005/8/layout/vList2"/>
    <dgm:cxn modelId="{5DDB45A3-6A13-4C8B-B09E-6A71B352073E}" type="presOf" srcId="{E237D056-FF67-4C47-8720-C4D54EFE8FD8}" destId="{49108AC7-FB4D-411F-AD3D-A04376AF69DE}" srcOrd="0" destOrd="6" presId="urn:microsoft.com/office/officeart/2005/8/layout/vList2"/>
    <dgm:cxn modelId="{F5F126A4-7B1D-41F9-A9E3-5720143E8652}" srcId="{65154ED0-D83A-44A1-906A-71E237350199}" destId="{92F96C36-F08E-4187-8201-3C8175EF39C0}" srcOrd="4" destOrd="0" parTransId="{0EBC70AD-AA58-421E-869A-57C62E09A198}" sibTransId="{F88266E4-090D-4DFC-9B0F-E95C0A348130}"/>
    <dgm:cxn modelId="{3B268DD6-3251-4857-B594-9B0DC02AAE6D}" type="presOf" srcId="{65154ED0-D83A-44A1-906A-71E237350199}" destId="{38742099-9E08-4DEE-BBEB-C584889BC044}" srcOrd="0" destOrd="0" presId="urn:microsoft.com/office/officeart/2005/8/layout/vList2"/>
    <dgm:cxn modelId="{2B7579DF-B21A-429E-AEBC-DB57E86B4EDA}" srcId="{AA38DD60-2763-45C2-A67E-15AB67FA1885}" destId="{E237D056-FF67-4C47-8720-C4D54EFE8FD8}" srcOrd="6" destOrd="0" parTransId="{FF0C68ED-082C-4947-823F-08B8D91F695B}" sibTransId="{9FC36358-5F50-446D-AAE1-8ECCAC01646F}"/>
    <dgm:cxn modelId="{126B80DF-A81E-440C-9BA5-882A4A4D27E7}" type="presOf" srcId="{37DA1B94-2AFC-4EC2-AEC9-C95F406683C7}" destId="{C1BA0FEC-A85A-4C77-A3B6-6787F9B7A136}" srcOrd="0" destOrd="2" presId="urn:microsoft.com/office/officeart/2005/8/layout/vList2"/>
    <dgm:cxn modelId="{A3819BE3-B570-480C-8773-8390CF226F14}" srcId="{65154ED0-D83A-44A1-906A-71E237350199}" destId="{6B102149-FC73-48D7-A021-572BEC410241}" srcOrd="5" destOrd="0" parTransId="{F940B5A6-5EB8-49A1-AA6F-2EADDAA1A945}" sibTransId="{F9903D2E-51AF-473D-9271-49A0AE9E3D6A}"/>
    <dgm:cxn modelId="{E0DBA7F0-286B-472E-A4F1-C4B081FE5A18}" srcId="{AA38DD60-2763-45C2-A67E-15AB67FA1885}" destId="{C4F1623A-556F-4533-8D5B-32BF9A138D32}" srcOrd="4" destOrd="0" parTransId="{F63D1897-9972-462A-88C5-C055677A1F8C}" sibTransId="{13E5FD27-7A1B-4ACE-9B75-C217FAE81DA1}"/>
    <dgm:cxn modelId="{697359F2-2667-425C-B986-9E2AC9D0176D}" type="presOf" srcId="{CD3ECEC0-0C1E-44FD-AA43-862B86C13F5D}" destId="{C1BA0FEC-A85A-4C77-A3B6-6787F9B7A136}" srcOrd="0" destOrd="0" presId="urn:microsoft.com/office/officeart/2005/8/layout/vList2"/>
    <dgm:cxn modelId="{F8A7BEFC-461F-4702-9ADF-A1051B14D99D}" srcId="{65154ED0-D83A-44A1-906A-71E237350199}" destId="{CD3ECEC0-0C1E-44FD-AA43-862B86C13F5D}" srcOrd="0" destOrd="0" parTransId="{736AA229-9E03-4B6B-A919-2EAE07EABB6B}" sibTransId="{A2643C79-75EE-4E28-95F7-101823C506B8}"/>
    <dgm:cxn modelId="{871C1CFF-D5CC-4A49-A190-82A55B5DB4BC}" type="presOf" srcId="{1EC88BDA-030D-45A2-8BF8-0F073E8C0A04}" destId="{C1BA0FEC-A85A-4C77-A3B6-6787F9B7A136}" srcOrd="0" destOrd="3" presId="urn:microsoft.com/office/officeart/2005/8/layout/vList2"/>
    <dgm:cxn modelId="{022830C5-79CD-47B4-BFE5-CAB2ABB1507A}" type="presParOf" srcId="{1E17B150-1709-4F6A-A362-6400D101517A}" destId="{0C6CB319-7349-4754-89F0-8DB9598B2510}" srcOrd="0" destOrd="0" presId="urn:microsoft.com/office/officeart/2005/8/layout/vList2"/>
    <dgm:cxn modelId="{5074429E-00E7-4D73-92E9-4E93E601138A}" type="presParOf" srcId="{1E17B150-1709-4F6A-A362-6400D101517A}" destId="{B3EBECC0-7CCC-428D-BF08-E3FC60E62ABA}" srcOrd="1" destOrd="0" presId="urn:microsoft.com/office/officeart/2005/8/layout/vList2"/>
    <dgm:cxn modelId="{DF9CF5FD-77E6-43BB-9452-4BCAB2F49101}" type="presParOf" srcId="{1E17B150-1709-4F6A-A362-6400D101517A}" destId="{80CF787F-CA92-40B3-8ABF-830BC403022B}" srcOrd="2" destOrd="0" presId="urn:microsoft.com/office/officeart/2005/8/layout/vList2"/>
    <dgm:cxn modelId="{0740E8B2-704C-4E98-A4FE-87861C9816CA}" type="presParOf" srcId="{1E17B150-1709-4F6A-A362-6400D101517A}" destId="{49108AC7-FB4D-411F-AD3D-A04376AF69DE}" srcOrd="3" destOrd="0" presId="urn:microsoft.com/office/officeart/2005/8/layout/vList2"/>
    <dgm:cxn modelId="{57F80442-8E06-4FA3-9696-8ECE8528A365}" type="presParOf" srcId="{1E17B150-1709-4F6A-A362-6400D101517A}" destId="{38742099-9E08-4DEE-BBEB-C584889BC044}" srcOrd="4" destOrd="0" presId="urn:microsoft.com/office/officeart/2005/8/layout/vList2"/>
    <dgm:cxn modelId="{3145B820-73DE-4CA4-AAAC-D5FCB7A8D2C4}" type="presParOf" srcId="{1E17B150-1709-4F6A-A362-6400D101517A}" destId="{C1BA0FEC-A85A-4C77-A3B6-6787F9B7A13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A11D378-C1AF-4D75-96B0-A6B454033940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bg-BG"/>
        </a:p>
      </dgm:t>
    </dgm:pt>
    <dgm:pt modelId="{24DD2F02-A10E-43C9-90F7-23374D88AC65}">
      <dgm:prSet/>
      <dgm:spPr/>
      <dgm:t>
        <a:bodyPr/>
        <a:lstStyle/>
        <a:p>
          <a:r>
            <a:rPr lang="en-US" b="1" i="0"/>
            <a:t>Open Science не трябва да бъде самоцел</a:t>
          </a:r>
          <a:endParaRPr lang="bg-BG"/>
        </a:p>
      </dgm:t>
    </dgm:pt>
    <dgm:pt modelId="{07A5B6C7-78D6-4FF8-AA20-048A27F871DF}" type="parTrans" cxnId="{90DF22F2-5784-4650-BDD5-672ACB0DF759}">
      <dgm:prSet/>
      <dgm:spPr/>
      <dgm:t>
        <a:bodyPr/>
        <a:lstStyle/>
        <a:p>
          <a:endParaRPr lang="bg-BG"/>
        </a:p>
      </dgm:t>
    </dgm:pt>
    <dgm:pt modelId="{D5F80C5F-D417-45F8-815A-D04925AA6D1F}" type="sibTrans" cxnId="{90DF22F2-5784-4650-BDD5-672ACB0DF759}">
      <dgm:prSet/>
      <dgm:spPr/>
      <dgm:t>
        <a:bodyPr/>
        <a:lstStyle/>
        <a:p>
          <a:endParaRPr lang="bg-BG"/>
        </a:p>
      </dgm:t>
    </dgm:pt>
    <dgm:pt modelId="{C558AB08-1102-4166-BD70-E57C2D10D014}">
      <dgm:prSet/>
      <dgm:spPr/>
      <dgm:t>
        <a:bodyPr/>
        <a:lstStyle/>
        <a:p>
          <a:r>
            <a:rPr lang="en-US" b="0" i="0"/>
            <a:t>Трябва да се обвърже с проверимост, повторна употреба, качество, мобилност и обществен принос.</a:t>
          </a:r>
          <a:endParaRPr lang="bg-BG"/>
        </a:p>
      </dgm:t>
    </dgm:pt>
    <dgm:pt modelId="{744E4908-1B8B-4068-A7E6-0BB7BB90A588}" type="parTrans" cxnId="{A55A1486-1A4F-4A3D-8028-966218CE7DF8}">
      <dgm:prSet/>
      <dgm:spPr/>
      <dgm:t>
        <a:bodyPr/>
        <a:lstStyle/>
        <a:p>
          <a:endParaRPr lang="bg-BG"/>
        </a:p>
      </dgm:t>
    </dgm:pt>
    <dgm:pt modelId="{8F8463BC-448B-4373-9A92-89BF8CD8C5A8}" type="sibTrans" cxnId="{A55A1486-1A4F-4A3D-8028-966218CE7DF8}">
      <dgm:prSet/>
      <dgm:spPr/>
      <dgm:t>
        <a:bodyPr/>
        <a:lstStyle/>
        <a:p>
          <a:endParaRPr lang="bg-BG"/>
        </a:p>
      </dgm:t>
    </dgm:pt>
    <dgm:pt modelId="{C0310B42-C400-4F67-8ECC-6BF58A57638B}">
      <dgm:prSet/>
      <dgm:spPr/>
      <dgm:t>
        <a:bodyPr/>
        <a:lstStyle/>
        <a:p>
          <a:r>
            <a:rPr lang="en-US" b="1" i="0"/>
            <a:t>RAF/OSCAM2 дават рамка, но не и формули</a:t>
          </a:r>
          <a:endParaRPr lang="bg-BG"/>
        </a:p>
      </dgm:t>
    </dgm:pt>
    <dgm:pt modelId="{37EDE748-3489-467F-9AE2-CDDA3035904E}" type="parTrans" cxnId="{C2DA56AF-7FA1-4A6A-903B-DFEDB620B4A8}">
      <dgm:prSet/>
      <dgm:spPr/>
      <dgm:t>
        <a:bodyPr/>
        <a:lstStyle/>
        <a:p>
          <a:endParaRPr lang="bg-BG"/>
        </a:p>
      </dgm:t>
    </dgm:pt>
    <dgm:pt modelId="{D230BF99-C6C2-4682-9076-0955D0133676}" type="sibTrans" cxnId="{C2DA56AF-7FA1-4A6A-903B-DFEDB620B4A8}">
      <dgm:prSet/>
      <dgm:spPr/>
      <dgm:t>
        <a:bodyPr/>
        <a:lstStyle/>
        <a:p>
          <a:endParaRPr lang="bg-BG"/>
        </a:p>
      </dgm:t>
    </dgm:pt>
    <dgm:pt modelId="{6887E4D5-AEB5-4233-9535-E95FA1210077}">
      <dgm:prSet/>
      <dgm:spPr/>
      <dgm:t>
        <a:bodyPr/>
        <a:lstStyle/>
        <a:p>
          <a:r>
            <a:rPr lang="en-US" b="0" i="0"/>
            <a:t>Подходящи са за институционално мислене, но не са достатъчни за сравнима оценка без минимален общ набор от индикатори.</a:t>
          </a:r>
          <a:endParaRPr lang="bg-BG"/>
        </a:p>
      </dgm:t>
    </dgm:pt>
    <dgm:pt modelId="{3D4B582B-A993-4F4F-9C90-91E6569A747D}" type="parTrans" cxnId="{223C3540-2C66-4CA2-A9BA-7EB64E5B153F}">
      <dgm:prSet/>
      <dgm:spPr/>
      <dgm:t>
        <a:bodyPr/>
        <a:lstStyle/>
        <a:p>
          <a:endParaRPr lang="bg-BG"/>
        </a:p>
      </dgm:t>
    </dgm:pt>
    <dgm:pt modelId="{52176F03-EC0A-4DFA-91A9-900BBA13C59D}" type="sibTrans" cxnId="{223C3540-2C66-4CA2-A9BA-7EB64E5B153F}">
      <dgm:prSet/>
      <dgm:spPr/>
      <dgm:t>
        <a:bodyPr/>
        <a:lstStyle/>
        <a:p>
          <a:endParaRPr lang="bg-BG"/>
        </a:p>
      </dgm:t>
    </dgm:pt>
    <dgm:pt modelId="{FC4426B6-26D6-484E-B2A2-8EF984B73A22}">
      <dgm:prSet/>
      <dgm:spPr/>
      <dgm:t>
        <a:bodyPr/>
        <a:lstStyle/>
        <a:p>
          <a:r>
            <a:rPr lang="en-US" b="1" i="0"/>
            <a:t>Китайският модел е по-операционален, но рисков</a:t>
          </a:r>
          <a:endParaRPr lang="bg-BG"/>
        </a:p>
      </dgm:t>
    </dgm:pt>
    <dgm:pt modelId="{67913FA6-3F95-47FA-81CA-AFCE939B1A4A}" type="parTrans" cxnId="{0B914C7D-7506-4FBD-B6A9-1F6A5863CE4B}">
      <dgm:prSet/>
      <dgm:spPr/>
      <dgm:t>
        <a:bodyPr/>
        <a:lstStyle/>
        <a:p>
          <a:endParaRPr lang="bg-BG"/>
        </a:p>
      </dgm:t>
    </dgm:pt>
    <dgm:pt modelId="{9D144BC6-EF21-4A76-BF27-8000408239CB}" type="sibTrans" cxnId="{0B914C7D-7506-4FBD-B6A9-1F6A5863CE4B}">
      <dgm:prSet/>
      <dgm:spPr/>
      <dgm:t>
        <a:bodyPr/>
        <a:lstStyle/>
        <a:p>
          <a:endParaRPr lang="bg-BG"/>
        </a:p>
      </dgm:t>
    </dgm:pt>
    <dgm:pt modelId="{884DAFD9-9AF0-4C41-B2C8-D5F402C49E0C}">
      <dgm:prSet/>
      <dgm:spPr/>
      <dgm:t>
        <a:bodyPr/>
        <a:lstStyle/>
        <a:p>
          <a:r>
            <a:rPr lang="en-US" b="0" i="0"/>
            <a:t>Дава по-ясен курс и собствени инструменти, но крие риск от централизация, административна дискретност и локален национален затвор.</a:t>
          </a:r>
          <a:endParaRPr lang="bg-BG"/>
        </a:p>
      </dgm:t>
    </dgm:pt>
    <dgm:pt modelId="{41452AC6-F91B-4565-9ECF-F518923649D7}" type="parTrans" cxnId="{899754D5-2C84-46D3-AEAA-3DB4DA43C050}">
      <dgm:prSet/>
      <dgm:spPr/>
      <dgm:t>
        <a:bodyPr/>
        <a:lstStyle/>
        <a:p>
          <a:endParaRPr lang="bg-BG"/>
        </a:p>
      </dgm:t>
    </dgm:pt>
    <dgm:pt modelId="{77C07189-6360-4168-88B1-8B934DCC2359}" type="sibTrans" cxnId="{899754D5-2C84-46D3-AEAA-3DB4DA43C050}">
      <dgm:prSet/>
      <dgm:spPr/>
      <dgm:t>
        <a:bodyPr/>
        <a:lstStyle/>
        <a:p>
          <a:endParaRPr lang="bg-BG"/>
        </a:p>
      </dgm:t>
    </dgm:pt>
    <dgm:pt modelId="{6B20F7E2-2CB8-49AE-8CC5-BC4AB5F3AE09}">
      <dgm:prSet/>
      <dgm:spPr/>
      <dgm:t>
        <a:bodyPr/>
        <a:lstStyle/>
        <a:p>
          <a:r>
            <a:rPr lang="en-US" b="1" i="0"/>
            <a:t>Altmetrics са доказателства, не оценки сами по себе си</a:t>
          </a:r>
          <a:endParaRPr lang="bg-BG"/>
        </a:p>
      </dgm:t>
    </dgm:pt>
    <dgm:pt modelId="{DE3FF949-607F-41A7-B6F3-44238E4F7A82}" type="parTrans" cxnId="{0C62CC49-9011-441F-95B8-C0BEC2A22056}">
      <dgm:prSet/>
      <dgm:spPr/>
      <dgm:t>
        <a:bodyPr/>
        <a:lstStyle/>
        <a:p>
          <a:endParaRPr lang="bg-BG"/>
        </a:p>
      </dgm:t>
    </dgm:pt>
    <dgm:pt modelId="{9F588E69-EBC3-4DCB-BD23-7CB76258C743}" type="sibTrans" cxnId="{0C62CC49-9011-441F-95B8-C0BEC2A22056}">
      <dgm:prSet/>
      <dgm:spPr/>
      <dgm:t>
        <a:bodyPr/>
        <a:lstStyle/>
        <a:p>
          <a:endParaRPr lang="bg-BG"/>
        </a:p>
      </dgm:t>
    </dgm:pt>
    <dgm:pt modelId="{50F32217-B3CB-468B-85ED-321C86F44FD7}">
      <dgm:prSet/>
      <dgm:spPr/>
      <dgm:t>
        <a:bodyPr/>
        <a:lstStyle/>
        <a:p>
          <a:r>
            <a:rPr lang="en-US" b="0" i="0"/>
            <a:t>Полезни са за портфолио и контекст; опасни са като директна класация или механичен кариерен критерий.</a:t>
          </a:r>
          <a:endParaRPr lang="bg-BG"/>
        </a:p>
      </dgm:t>
    </dgm:pt>
    <dgm:pt modelId="{5994050F-6851-44B3-841D-84897DF787C9}" type="parTrans" cxnId="{71B82D25-C8C5-4B1A-AFBC-88F2CB7BDAB1}">
      <dgm:prSet/>
      <dgm:spPr/>
      <dgm:t>
        <a:bodyPr/>
        <a:lstStyle/>
        <a:p>
          <a:endParaRPr lang="bg-BG"/>
        </a:p>
      </dgm:t>
    </dgm:pt>
    <dgm:pt modelId="{C8B5E457-A69A-4E43-8436-F292673C4E7B}" type="sibTrans" cxnId="{71B82D25-C8C5-4B1A-AFBC-88F2CB7BDAB1}">
      <dgm:prSet/>
      <dgm:spPr/>
      <dgm:t>
        <a:bodyPr/>
        <a:lstStyle/>
        <a:p>
          <a:endParaRPr lang="bg-BG"/>
        </a:p>
      </dgm:t>
    </dgm:pt>
    <dgm:pt modelId="{430FA765-C096-42DE-BEA7-C8A5DE5CF97E}">
      <dgm:prSet/>
      <dgm:spPr/>
      <dgm:t>
        <a:bodyPr/>
        <a:lstStyle/>
        <a:p>
          <a:r>
            <a:rPr lang="en-US" b="1" i="0"/>
            <a:t>Нужна е метрична архитектура, а не нов единен индекс</a:t>
          </a:r>
          <a:endParaRPr lang="bg-BG"/>
        </a:p>
      </dgm:t>
    </dgm:pt>
    <dgm:pt modelId="{522296CD-0537-4A52-8835-F607B4A2C32B}" type="parTrans" cxnId="{C5C89CF8-5EF7-4907-AD42-5B4313A45E04}">
      <dgm:prSet/>
      <dgm:spPr/>
      <dgm:t>
        <a:bodyPr/>
        <a:lstStyle/>
        <a:p>
          <a:endParaRPr lang="bg-BG"/>
        </a:p>
      </dgm:t>
    </dgm:pt>
    <dgm:pt modelId="{F0167597-544A-4DDF-A464-57B57BA76FC2}" type="sibTrans" cxnId="{C5C89CF8-5EF7-4907-AD42-5B4313A45E04}">
      <dgm:prSet/>
      <dgm:spPr/>
      <dgm:t>
        <a:bodyPr/>
        <a:lstStyle/>
        <a:p>
          <a:endParaRPr lang="bg-BG"/>
        </a:p>
      </dgm:t>
    </dgm:pt>
    <dgm:pt modelId="{27485484-D765-41B9-B99C-64DD5F616B79}">
      <dgm:prSet/>
      <dgm:spPr/>
      <dgm:t>
        <a:bodyPr/>
        <a:lstStyle/>
        <a:p>
          <a:r>
            <a:rPr lang="en-US" b="0" i="0"/>
            <a:t>Решението е табло/портфолио от индикатори с нормализация, дисциплинарна адаптация и експертна интерпретация.</a:t>
          </a:r>
          <a:endParaRPr lang="bg-BG"/>
        </a:p>
      </dgm:t>
    </dgm:pt>
    <dgm:pt modelId="{BD035022-EC21-457C-9B22-6AF989A72C6F}" type="parTrans" cxnId="{20A083B6-03B5-435B-BBD1-7D5B9F3C9CA2}">
      <dgm:prSet/>
      <dgm:spPr/>
      <dgm:t>
        <a:bodyPr/>
        <a:lstStyle/>
        <a:p>
          <a:endParaRPr lang="bg-BG"/>
        </a:p>
      </dgm:t>
    </dgm:pt>
    <dgm:pt modelId="{B280F0F3-F2C7-45B2-B68E-96655754CB8D}" type="sibTrans" cxnId="{20A083B6-03B5-435B-BBD1-7D5B9F3C9CA2}">
      <dgm:prSet/>
      <dgm:spPr/>
      <dgm:t>
        <a:bodyPr/>
        <a:lstStyle/>
        <a:p>
          <a:endParaRPr lang="bg-BG"/>
        </a:p>
      </dgm:t>
    </dgm:pt>
    <dgm:pt modelId="{76D9FFEC-2D25-4E63-93D9-789BB78FAB0B}" type="pres">
      <dgm:prSet presAssocID="{4A11D378-C1AF-4D75-96B0-A6B454033940}" presName="linear" presStyleCnt="0">
        <dgm:presLayoutVars>
          <dgm:animLvl val="lvl"/>
          <dgm:resizeHandles val="exact"/>
        </dgm:presLayoutVars>
      </dgm:prSet>
      <dgm:spPr/>
    </dgm:pt>
    <dgm:pt modelId="{7BF2806B-34FE-444E-9BF1-A3F0F9ABB24A}" type="pres">
      <dgm:prSet presAssocID="{24DD2F02-A10E-43C9-90F7-23374D88AC6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BBA8C6B-315C-4382-89A2-619F5C6A7636}" type="pres">
      <dgm:prSet presAssocID="{24DD2F02-A10E-43C9-90F7-23374D88AC65}" presName="childText" presStyleLbl="revTx" presStyleIdx="0" presStyleCnt="5">
        <dgm:presLayoutVars>
          <dgm:bulletEnabled val="1"/>
        </dgm:presLayoutVars>
      </dgm:prSet>
      <dgm:spPr/>
    </dgm:pt>
    <dgm:pt modelId="{450FBA9D-0F17-4E2E-969E-26E69BB137DA}" type="pres">
      <dgm:prSet presAssocID="{C0310B42-C400-4F67-8ECC-6BF58A57638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0F0FA9D-4F07-40E1-9AD4-DF71F8AF1041}" type="pres">
      <dgm:prSet presAssocID="{C0310B42-C400-4F67-8ECC-6BF58A57638B}" presName="childText" presStyleLbl="revTx" presStyleIdx="1" presStyleCnt="5">
        <dgm:presLayoutVars>
          <dgm:bulletEnabled val="1"/>
        </dgm:presLayoutVars>
      </dgm:prSet>
      <dgm:spPr/>
    </dgm:pt>
    <dgm:pt modelId="{CF3E9D5D-0357-44B8-B807-213A0A5EAAB1}" type="pres">
      <dgm:prSet presAssocID="{FC4426B6-26D6-484E-B2A2-8EF984B73A2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F9D450B-30E7-4BEE-AADA-C2BE4F0380EA}" type="pres">
      <dgm:prSet presAssocID="{FC4426B6-26D6-484E-B2A2-8EF984B73A22}" presName="childText" presStyleLbl="revTx" presStyleIdx="2" presStyleCnt="5">
        <dgm:presLayoutVars>
          <dgm:bulletEnabled val="1"/>
        </dgm:presLayoutVars>
      </dgm:prSet>
      <dgm:spPr/>
    </dgm:pt>
    <dgm:pt modelId="{FAE6F791-7831-46D3-B315-DF84D32A6944}" type="pres">
      <dgm:prSet presAssocID="{6B20F7E2-2CB8-49AE-8CC5-BC4AB5F3AE0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17770C9-2824-4991-B153-C9BEB2761513}" type="pres">
      <dgm:prSet presAssocID="{6B20F7E2-2CB8-49AE-8CC5-BC4AB5F3AE09}" presName="childText" presStyleLbl="revTx" presStyleIdx="3" presStyleCnt="5">
        <dgm:presLayoutVars>
          <dgm:bulletEnabled val="1"/>
        </dgm:presLayoutVars>
      </dgm:prSet>
      <dgm:spPr/>
    </dgm:pt>
    <dgm:pt modelId="{A88FB141-E662-4A43-B358-0A3595007980}" type="pres">
      <dgm:prSet presAssocID="{430FA765-C096-42DE-BEA7-C8A5DE5CF97E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C5A56889-B6B3-4DC4-B4F7-55598B4C7191}" type="pres">
      <dgm:prSet presAssocID="{430FA765-C096-42DE-BEA7-C8A5DE5CF97E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E7634A06-015F-4263-A16A-1DD47B08D21A}" type="presOf" srcId="{24DD2F02-A10E-43C9-90F7-23374D88AC65}" destId="{7BF2806B-34FE-444E-9BF1-A3F0F9ABB24A}" srcOrd="0" destOrd="0" presId="urn:microsoft.com/office/officeart/2005/8/layout/vList2"/>
    <dgm:cxn modelId="{7AC74C16-ADB6-46CA-81DA-35F7526D5F83}" type="presOf" srcId="{430FA765-C096-42DE-BEA7-C8A5DE5CF97E}" destId="{A88FB141-E662-4A43-B358-0A3595007980}" srcOrd="0" destOrd="0" presId="urn:microsoft.com/office/officeart/2005/8/layout/vList2"/>
    <dgm:cxn modelId="{F7687D1F-EF51-414C-A714-2BE14BD11267}" type="presOf" srcId="{6887E4D5-AEB5-4233-9535-E95FA1210077}" destId="{90F0FA9D-4F07-40E1-9AD4-DF71F8AF1041}" srcOrd="0" destOrd="0" presId="urn:microsoft.com/office/officeart/2005/8/layout/vList2"/>
    <dgm:cxn modelId="{FD658F1F-D2A2-4BCE-839A-B6ECA9E4592F}" type="presOf" srcId="{C0310B42-C400-4F67-8ECC-6BF58A57638B}" destId="{450FBA9D-0F17-4E2E-969E-26E69BB137DA}" srcOrd="0" destOrd="0" presId="urn:microsoft.com/office/officeart/2005/8/layout/vList2"/>
    <dgm:cxn modelId="{71B82D25-C8C5-4B1A-AFBC-88F2CB7BDAB1}" srcId="{6B20F7E2-2CB8-49AE-8CC5-BC4AB5F3AE09}" destId="{50F32217-B3CB-468B-85ED-321C86F44FD7}" srcOrd="0" destOrd="0" parTransId="{5994050F-6851-44B3-841D-84897DF787C9}" sibTransId="{C8B5E457-A69A-4E43-8436-F292673C4E7B}"/>
    <dgm:cxn modelId="{223C3540-2C66-4CA2-A9BA-7EB64E5B153F}" srcId="{C0310B42-C400-4F67-8ECC-6BF58A57638B}" destId="{6887E4D5-AEB5-4233-9535-E95FA1210077}" srcOrd="0" destOrd="0" parTransId="{3D4B582B-A993-4F4F-9C90-91E6569A747D}" sibTransId="{52176F03-EC0A-4DFA-91A9-900BBA13C59D}"/>
    <dgm:cxn modelId="{0C62CC49-9011-441F-95B8-C0BEC2A22056}" srcId="{4A11D378-C1AF-4D75-96B0-A6B454033940}" destId="{6B20F7E2-2CB8-49AE-8CC5-BC4AB5F3AE09}" srcOrd="3" destOrd="0" parTransId="{DE3FF949-607F-41A7-B6F3-44238E4F7A82}" sibTransId="{9F588E69-EBC3-4DCB-BD23-7CB76258C743}"/>
    <dgm:cxn modelId="{AE79E56C-40A8-44AC-8BB8-6BAD432F974C}" type="presOf" srcId="{50F32217-B3CB-468B-85ED-321C86F44FD7}" destId="{917770C9-2824-4991-B153-C9BEB2761513}" srcOrd="0" destOrd="0" presId="urn:microsoft.com/office/officeart/2005/8/layout/vList2"/>
    <dgm:cxn modelId="{2FEE584F-2878-4629-8A93-7EF8BB420313}" type="presOf" srcId="{4A11D378-C1AF-4D75-96B0-A6B454033940}" destId="{76D9FFEC-2D25-4E63-93D9-789BB78FAB0B}" srcOrd="0" destOrd="0" presId="urn:microsoft.com/office/officeart/2005/8/layout/vList2"/>
    <dgm:cxn modelId="{E555D354-F98D-4AF3-BBE3-CD026C743487}" type="presOf" srcId="{27485484-D765-41B9-B99C-64DD5F616B79}" destId="{C5A56889-B6B3-4DC4-B4F7-55598B4C7191}" srcOrd="0" destOrd="0" presId="urn:microsoft.com/office/officeart/2005/8/layout/vList2"/>
    <dgm:cxn modelId="{7F9A3857-3AC4-4968-A6F1-FC1B130E05E4}" type="presOf" srcId="{FC4426B6-26D6-484E-B2A2-8EF984B73A22}" destId="{CF3E9D5D-0357-44B8-B807-213A0A5EAAB1}" srcOrd="0" destOrd="0" presId="urn:microsoft.com/office/officeart/2005/8/layout/vList2"/>
    <dgm:cxn modelId="{0B914C7D-7506-4FBD-B6A9-1F6A5863CE4B}" srcId="{4A11D378-C1AF-4D75-96B0-A6B454033940}" destId="{FC4426B6-26D6-484E-B2A2-8EF984B73A22}" srcOrd="2" destOrd="0" parTransId="{67913FA6-3F95-47FA-81CA-AFCE939B1A4A}" sibTransId="{9D144BC6-EF21-4A76-BF27-8000408239CB}"/>
    <dgm:cxn modelId="{A55A1486-1A4F-4A3D-8028-966218CE7DF8}" srcId="{24DD2F02-A10E-43C9-90F7-23374D88AC65}" destId="{C558AB08-1102-4166-BD70-E57C2D10D014}" srcOrd="0" destOrd="0" parTransId="{744E4908-1B8B-4068-A7E6-0BB7BB90A588}" sibTransId="{8F8463BC-448B-4373-9A92-89BF8CD8C5A8}"/>
    <dgm:cxn modelId="{43266A96-1D0C-425F-A6BC-CC8BF1AAE478}" type="presOf" srcId="{884DAFD9-9AF0-4C41-B2C8-D5F402C49E0C}" destId="{6F9D450B-30E7-4BEE-AADA-C2BE4F0380EA}" srcOrd="0" destOrd="0" presId="urn:microsoft.com/office/officeart/2005/8/layout/vList2"/>
    <dgm:cxn modelId="{C6E4DC98-BCC0-422C-B64A-8AA67191B045}" type="presOf" srcId="{6B20F7E2-2CB8-49AE-8CC5-BC4AB5F3AE09}" destId="{FAE6F791-7831-46D3-B315-DF84D32A6944}" srcOrd="0" destOrd="0" presId="urn:microsoft.com/office/officeart/2005/8/layout/vList2"/>
    <dgm:cxn modelId="{C2DA56AF-7FA1-4A6A-903B-DFEDB620B4A8}" srcId="{4A11D378-C1AF-4D75-96B0-A6B454033940}" destId="{C0310B42-C400-4F67-8ECC-6BF58A57638B}" srcOrd="1" destOrd="0" parTransId="{37EDE748-3489-467F-9AE2-CDDA3035904E}" sibTransId="{D230BF99-C6C2-4682-9076-0955D0133676}"/>
    <dgm:cxn modelId="{20A083B6-03B5-435B-BBD1-7D5B9F3C9CA2}" srcId="{430FA765-C096-42DE-BEA7-C8A5DE5CF97E}" destId="{27485484-D765-41B9-B99C-64DD5F616B79}" srcOrd="0" destOrd="0" parTransId="{BD035022-EC21-457C-9B22-6AF989A72C6F}" sibTransId="{B280F0F3-F2C7-45B2-B68E-96655754CB8D}"/>
    <dgm:cxn modelId="{38C172BA-7366-4E6E-8CDE-397F024CFDDF}" type="presOf" srcId="{C558AB08-1102-4166-BD70-E57C2D10D014}" destId="{1BBA8C6B-315C-4382-89A2-619F5C6A7636}" srcOrd="0" destOrd="0" presId="urn:microsoft.com/office/officeart/2005/8/layout/vList2"/>
    <dgm:cxn modelId="{899754D5-2C84-46D3-AEAA-3DB4DA43C050}" srcId="{FC4426B6-26D6-484E-B2A2-8EF984B73A22}" destId="{884DAFD9-9AF0-4C41-B2C8-D5F402C49E0C}" srcOrd="0" destOrd="0" parTransId="{41452AC6-F91B-4565-9ECF-F518923649D7}" sibTransId="{77C07189-6360-4168-88B1-8B934DCC2359}"/>
    <dgm:cxn modelId="{90DF22F2-5784-4650-BDD5-672ACB0DF759}" srcId="{4A11D378-C1AF-4D75-96B0-A6B454033940}" destId="{24DD2F02-A10E-43C9-90F7-23374D88AC65}" srcOrd="0" destOrd="0" parTransId="{07A5B6C7-78D6-4FF8-AA20-048A27F871DF}" sibTransId="{D5F80C5F-D417-45F8-815A-D04925AA6D1F}"/>
    <dgm:cxn modelId="{C5C89CF8-5EF7-4907-AD42-5B4313A45E04}" srcId="{4A11D378-C1AF-4D75-96B0-A6B454033940}" destId="{430FA765-C096-42DE-BEA7-C8A5DE5CF97E}" srcOrd="4" destOrd="0" parTransId="{522296CD-0537-4A52-8835-F607B4A2C32B}" sibTransId="{F0167597-544A-4DDF-A464-57B57BA76FC2}"/>
    <dgm:cxn modelId="{7612E1A5-C78B-49FF-8086-5950BA372AE0}" type="presParOf" srcId="{76D9FFEC-2D25-4E63-93D9-789BB78FAB0B}" destId="{7BF2806B-34FE-444E-9BF1-A3F0F9ABB24A}" srcOrd="0" destOrd="0" presId="urn:microsoft.com/office/officeart/2005/8/layout/vList2"/>
    <dgm:cxn modelId="{9E75B3F6-40D8-4325-B658-F94D842ACDCA}" type="presParOf" srcId="{76D9FFEC-2D25-4E63-93D9-789BB78FAB0B}" destId="{1BBA8C6B-315C-4382-89A2-619F5C6A7636}" srcOrd="1" destOrd="0" presId="urn:microsoft.com/office/officeart/2005/8/layout/vList2"/>
    <dgm:cxn modelId="{9F165811-A5A1-4EB3-9C25-9D5B6BF4898A}" type="presParOf" srcId="{76D9FFEC-2D25-4E63-93D9-789BB78FAB0B}" destId="{450FBA9D-0F17-4E2E-969E-26E69BB137DA}" srcOrd="2" destOrd="0" presId="urn:microsoft.com/office/officeart/2005/8/layout/vList2"/>
    <dgm:cxn modelId="{2DF154B5-6E53-4D09-B12C-04D53E536C58}" type="presParOf" srcId="{76D9FFEC-2D25-4E63-93D9-789BB78FAB0B}" destId="{90F0FA9D-4F07-40E1-9AD4-DF71F8AF1041}" srcOrd="3" destOrd="0" presId="urn:microsoft.com/office/officeart/2005/8/layout/vList2"/>
    <dgm:cxn modelId="{45C4FE5A-C252-4A69-BFB9-90925D6B4D89}" type="presParOf" srcId="{76D9FFEC-2D25-4E63-93D9-789BB78FAB0B}" destId="{CF3E9D5D-0357-44B8-B807-213A0A5EAAB1}" srcOrd="4" destOrd="0" presId="urn:microsoft.com/office/officeart/2005/8/layout/vList2"/>
    <dgm:cxn modelId="{3A136CCF-020E-4DE7-905F-E48DB33A257F}" type="presParOf" srcId="{76D9FFEC-2D25-4E63-93D9-789BB78FAB0B}" destId="{6F9D450B-30E7-4BEE-AADA-C2BE4F0380EA}" srcOrd="5" destOrd="0" presId="urn:microsoft.com/office/officeart/2005/8/layout/vList2"/>
    <dgm:cxn modelId="{ED3CED5E-776A-4006-8F20-7A7BA65AFC04}" type="presParOf" srcId="{76D9FFEC-2D25-4E63-93D9-789BB78FAB0B}" destId="{FAE6F791-7831-46D3-B315-DF84D32A6944}" srcOrd="6" destOrd="0" presId="urn:microsoft.com/office/officeart/2005/8/layout/vList2"/>
    <dgm:cxn modelId="{B9167FBA-7CC7-4710-9532-F6410942B6B0}" type="presParOf" srcId="{76D9FFEC-2D25-4E63-93D9-789BB78FAB0B}" destId="{917770C9-2824-4991-B153-C9BEB2761513}" srcOrd="7" destOrd="0" presId="urn:microsoft.com/office/officeart/2005/8/layout/vList2"/>
    <dgm:cxn modelId="{AC6C17E7-1434-409B-852F-869E17E1684E}" type="presParOf" srcId="{76D9FFEC-2D25-4E63-93D9-789BB78FAB0B}" destId="{A88FB141-E662-4A43-B358-0A3595007980}" srcOrd="8" destOrd="0" presId="urn:microsoft.com/office/officeart/2005/8/layout/vList2"/>
    <dgm:cxn modelId="{8F6A70EA-4810-41A8-907A-6A0527C2525D}" type="presParOf" srcId="{76D9FFEC-2D25-4E63-93D9-789BB78FAB0B}" destId="{C5A56889-B6B3-4DC4-B4F7-55598B4C7191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CDD5DA-212C-43FB-9B8E-3156B17216E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g-BG"/>
        </a:p>
      </dgm:t>
    </dgm:pt>
    <dgm:pt modelId="{373B93FD-EEAB-4883-8E7E-7F0FEFFFAF2E}">
      <dgm:prSet/>
      <dgm:spPr/>
      <dgm:t>
        <a:bodyPr/>
        <a:lstStyle/>
        <a:p>
          <a:r>
            <a:rPr lang="bg-BG" b="0" i="0"/>
            <a:t>Най-същественият проблем в съвременното оценяване на научната кариера не е само изборът между Web of Science, Scopus, CNKI или нови AI платформи. По-дълбокият проблем е как се превръщат научните цели в критерии, които са едновременно смислени, проверими, сравними, преносими и устойчиви срещу злоупотреба.</a:t>
          </a:r>
          <a:endParaRPr lang="bg-BG"/>
        </a:p>
      </dgm:t>
    </dgm:pt>
    <dgm:pt modelId="{879F35FC-5FDB-487C-8864-95CA0BFF54E5}" type="parTrans" cxnId="{95221E08-B50E-439E-88D3-0A70962CF08D}">
      <dgm:prSet/>
      <dgm:spPr/>
      <dgm:t>
        <a:bodyPr/>
        <a:lstStyle/>
        <a:p>
          <a:endParaRPr lang="bg-BG"/>
        </a:p>
      </dgm:t>
    </dgm:pt>
    <dgm:pt modelId="{D7B7D7ED-17F8-4F00-B7A0-A52B235992CE}" type="sibTrans" cxnId="{95221E08-B50E-439E-88D3-0A70962CF08D}">
      <dgm:prSet/>
      <dgm:spPr/>
      <dgm:t>
        <a:bodyPr/>
        <a:lstStyle/>
        <a:p>
          <a:endParaRPr lang="bg-BG"/>
        </a:p>
      </dgm:t>
    </dgm:pt>
    <dgm:pt modelId="{99A39931-D210-4EB8-BECC-4E62F15B91CD}">
      <dgm:prSet/>
      <dgm:spPr/>
      <dgm:t>
        <a:bodyPr/>
        <a:lstStyle/>
        <a:p>
          <a:r>
            <a:rPr lang="bg-BG" b="0" i="0"/>
            <a:t>Китайският нов подход е по-операционален в сравнение със западните рамки: той назовава проблемните зависимости от публикации, титли, дипломи, награди и престижни индекси, и се опитва да премести фокуса към качество, иновационен принос и практическа ефективност. В същото време китайската система не е освободена от комерсиализация, монополни платформи или административен произвол.</a:t>
          </a:r>
          <a:endParaRPr lang="bg-BG"/>
        </a:p>
      </dgm:t>
    </dgm:pt>
    <dgm:pt modelId="{5C28B9AC-2C3E-4BAB-9775-A6D3DCA0A133}" type="parTrans" cxnId="{701F81AB-9B3A-486F-A0D2-2467405CB5CD}">
      <dgm:prSet/>
      <dgm:spPr/>
      <dgm:t>
        <a:bodyPr/>
        <a:lstStyle/>
        <a:p>
          <a:endParaRPr lang="bg-BG"/>
        </a:p>
      </dgm:t>
    </dgm:pt>
    <dgm:pt modelId="{9E032562-44E3-485A-A6F5-7B22AE318125}" type="sibTrans" cxnId="{701F81AB-9B3A-486F-A0D2-2467405CB5CD}">
      <dgm:prSet/>
      <dgm:spPr/>
      <dgm:t>
        <a:bodyPr/>
        <a:lstStyle/>
        <a:p>
          <a:endParaRPr lang="bg-BG"/>
        </a:p>
      </dgm:t>
    </dgm:pt>
    <dgm:pt modelId="{121F6872-37EF-4E12-A11F-EE683A961937}">
      <dgm:prSet/>
      <dgm:spPr/>
      <dgm:t>
        <a:bodyPr/>
        <a:lstStyle/>
        <a:p>
          <a:r>
            <a:rPr lang="bg-BG" b="0" i="0"/>
            <a:t>Западният подход, представен чрез DORA, Leiden Manifesto, CoARA, OPUS, RAF и OSCAM2, е концептуално богат и методологично предпазлив. Неговата слабост е, че често оставя прекалено много свобода на институционална интерпретация. Това може да доведе до ниска сравнимост, ограничена мобилност на учените и риск от локални критерии, които обслужват конкретни институционални или лобистки интереси.</a:t>
          </a:r>
          <a:endParaRPr lang="bg-BG"/>
        </a:p>
      </dgm:t>
    </dgm:pt>
    <dgm:pt modelId="{414AEF91-A703-4CA7-BD00-0C01A548113E}" type="parTrans" cxnId="{881F29E0-1FC8-4C44-806A-229942BA6D25}">
      <dgm:prSet/>
      <dgm:spPr/>
      <dgm:t>
        <a:bodyPr/>
        <a:lstStyle/>
        <a:p>
          <a:endParaRPr lang="bg-BG"/>
        </a:p>
      </dgm:t>
    </dgm:pt>
    <dgm:pt modelId="{A17A995B-B174-4603-9FB2-E2D5545285C6}" type="sibTrans" cxnId="{881F29E0-1FC8-4C44-806A-229942BA6D25}">
      <dgm:prSet/>
      <dgm:spPr/>
      <dgm:t>
        <a:bodyPr/>
        <a:lstStyle/>
        <a:p>
          <a:endParaRPr lang="bg-BG"/>
        </a:p>
      </dgm:t>
    </dgm:pt>
    <dgm:pt modelId="{30CE6E4C-8A95-4726-8076-CA26D3895219}">
      <dgm:prSet/>
      <dgm:spPr/>
      <dgm:t>
        <a:bodyPr/>
        <a:lstStyle/>
        <a:p>
          <a:r>
            <a:rPr lang="bg-BG" b="0" i="0"/>
            <a:t>Altmetrics не са заместител на peer review, нито са пряка мярка за качество. Те представляват следи от внимание, използване, запазване, споделяне, преизползване и обществено/политическо проникване на научни резултати. Най-силни са, когато се използват като доказателства в портфолио, а не като единична класационна стойност.</a:t>
          </a:r>
          <a:endParaRPr lang="bg-BG"/>
        </a:p>
      </dgm:t>
    </dgm:pt>
    <dgm:pt modelId="{09D473D2-1E69-4D9B-8588-CCEFE22FE461}" type="parTrans" cxnId="{A895345D-8B21-417C-A80C-DCD9FBD19D3F}">
      <dgm:prSet/>
      <dgm:spPr/>
      <dgm:t>
        <a:bodyPr/>
        <a:lstStyle/>
        <a:p>
          <a:endParaRPr lang="bg-BG"/>
        </a:p>
      </dgm:t>
    </dgm:pt>
    <dgm:pt modelId="{720E0143-E806-4F72-BCB2-143D4D66D52C}" type="sibTrans" cxnId="{A895345D-8B21-417C-A80C-DCD9FBD19D3F}">
      <dgm:prSet/>
      <dgm:spPr/>
      <dgm:t>
        <a:bodyPr/>
        <a:lstStyle/>
        <a:p>
          <a:endParaRPr lang="bg-BG"/>
        </a:p>
      </dgm:t>
    </dgm:pt>
    <dgm:pt modelId="{B02C5613-C4C6-4DD6-94A2-B31817E8BE6D}">
      <dgm:prSet/>
      <dgm:spPr/>
      <dgm:t>
        <a:bodyPr/>
        <a:lstStyle/>
        <a:p>
          <a:r>
            <a:rPr lang="bg-BG" b="0" i="0"/>
            <a:t>„Какъв трябва да бъде работещият модел ?“ е основния въпрос, на който все още търсим отговор</a:t>
          </a:r>
          <a:endParaRPr lang="bg-BG"/>
        </a:p>
      </dgm:t>
    </dgm:pt>
    <dgm:pt modelId="{A174434F-2878-4F27-A955-A459420E788C}" type="parTrans" cxnId="{3FD56D1B-C395-4483-A21B-53D50EC8F455}">
      <dgm:prSet/>
      <dgm:spPr/>
      <dgm:t>
        <a:bodyPr/>
        <a:lstStyle/>
        <a:p>
          <a:endParaRPr lang="bg-BG"/>
        </a:p>
      </dgm:t>
    </dgm:pt>
    <dgm:pt modelId="{37DBE63A-EB7E-4AE8-A62B-3C04DC99585C}" type="sibTrans" cxnId="{3FD56D1B-C395-4483-A21B-53D50EC8F455}">
      <dgm:prSet/>
      <dgm:spPr/>
      <dgm:t>
        <a:bodyPr/>
        <a:lstStyle/>
        <a:p>
          <a:endParaRPr lang="bg-BG"/>
        </a:p>
      </dgm:t>
    </dgm:pt>
    <dgm:pt modelId="{91CAA143-63A5-4835-A1E8-2D670D2991BF}" type="pres">
      <dgm:prSet presAssocID="{F7CDD5DA-212C-43FB-9B8E-3156B17216ED}" presName="vert0" presStyleCnt="0">
        <dgm:presLayoutVars>
          <dgm:dir/>
          <dgm:animOne val="branch"/>
          <dgm:animLvl val="lvl"/>
        </dgm:presLayoutVars>
      </dgm:prSet>
      <dgm:spPr/>
    </dgm:pt>
    <dgm:pt modelId="{5B2A669B-B8C4-4FB8-B7A4-15AA4BDF8AF4}" type="pres">
      <dgm:prSet presAssocID="{373B93FD-EEAB-4883-8E7E-7F0FEFFFAF2E}" presName="thickLine" presStyleLbl="alignNode1" presStyleIdx="0" presStyleCnt="5"/>
      <dgm:spPr/>
    </dgm:pt>
    <dgm:pt modelId="{6113575C-F6AE-4060-B0CD-0B78B5C74C02}" type="pres">
      <dgm:prSet presAssocID="{373B93FD-EEAB-4883-8E7E-7F0FEFFFAF2E}" presName="horz1" presStyleCnt="0"/>
      <dgm:spPr/>
    </dgm:pt>
    <dgm:pt modelId="{4FEE39BC-AA05-4CB1-A7DB-77D95B05BCC0}" type="pres">
      <dgm:prSet presAssocID="{373B93FD-EEAB-4883-8E7E-7F0FEFFFAF2E}" presName="tx1" presStyleLbl="revTx" presStyleIdx="0" presStyleCnt="5"/>
      <dgm:spPr/>
    </dgm:pt>
    <dgm:pt modelId="{E1D09DF9-A09A-4D7B-9B64-16CC2E4A1154}" type="pres">
      <dgm:prSet presAssocID="{373B93FD-EEAB-4883-8E7E-7F0FEFFFAF2E}" presName="vert1" presStyleCnt="0"/>
      <dgm:spPr/>
    </dgm:pt>
    <dgm:pt modelId="{7668341B-BBB5-4ABF-B25B-508668A03ECF}" type="pres">
      <dgm:prSet presAssocID="{99A39931-D210-4EB8-BECC-4E62F15B91CD}" presName="thickLine" presStyleLbl="alignNode1" presStyleIdx="1" presStyleCnt="5"/>
      <dgm:spPr/>
    </dgm:pt>
    <dgm:pt modelId="{80FF3C6E-DE33-4743-B791-A762C646AA9C}" type="pres">
      <dgm:prSet presAssocID="{99A39931-D210-4EB8-BECC-4E62F15B91CD}" presName="horz1" presStyleCnt="0"/>
      <dgm:spPr/>
    </dgm:pt>
    <dgm:pt modelId="{6DB8EBED-49C5-4114-9EA1-DAC5579047B8}" type="pres">
      <dgm:prSet presAssocID="{99A39931-D210-4EB8-BECC-4E62F15B91CD}" presName="tx1" presStyleLbl="revTx" presStyleIdx="1" presStyleCnt="5"/>
      <dgm:spPr/>
    </dgm:pt>
    <dgm:pt modelId="{848D768C-A986-4EF0-9180-882CAEA93115}" type="pres">
      <dgm:prSet presAssocID="{99A39931-D210-4EB8-BECC-4E62F15B91CD}" presName="vert1" presStyleCnt="0"/>
      <dgm:spPr/>
    </dgm:pt>
    <dgm:pt modelId="{28885535-DAA8-43D2-9263-DA125AE1103F}" type="pres">
      <dgm:prSet presAssocID="{121F6872-37EF-4E12-A11F-EE683A961937}" presName="thickLine" presStyleLbl="alignNode1" presStyleIdx="2" presStyleCnt="5"/>
      <dgm:spPr/>
    </dgm:pt>
    <dgm:pt modelId="{9553F133-DA6E-4991-BE1F-78E2F4A0D4A4}" type="pres">
      <dgm:prSet presAssocID="{121F6872-37EF-4E12-A11F-EE683A961937}" presName="horz1" presStyleCnt="0"/>
      <dgm:spPr/>
    </dgm:pt>
    <dgm:pt modelId="{2DA23851-5E75-4FDD-B1C7-318B42D526D7}" type="pres">
      <dgm:prSet presAssocID="{121F6872-37EF-4E12-A11F-EE683A961937}" presName="tx1" presStyleLbl="revTx" presStyleIdx="2" presStyleCnt="5"/>
      <dgm:spPr/>
    </dgm:pt>
    <dgm:pt modelId="{91003EBA-12F5-47B2-A5A9-E87F467D39E2}" type="pres">
      <dgm:prSet presAssocID="{121F6872-37EF-4E12-A11F-EE683A961937}" presName="vert1" presStyleCnt="0"/>
      <dgm:spPr/>
    </dgm:pt>
    <dgm:pt modelId="{4CF20382-A192-4077-B291-08315C7364D9}" type="pres">
      <dgm:prSet presAssocID="{30CE6E4C-8A95-4726-8076-CA26D3895219}" presName="thickLine" presStyleLbl="alignNode1" presStyleIdx="3" presStyleCnt="5"/>
      <dgm:spPr/>
    </dgm:pt>
    <dgm:pt modelId="{73109D21-7D4A-4E18-8E02-CD04DC7561C7}" type="pres">
      <dgm:prSet presAssocID="{30CE6E4C-8A95-4726-8076-CA26D3895219}" presName="horz1" presStyleCnt="0"/>
      <dgm:spPr/>
    </dgm:pt>
    <dgm:pt modelId="{3CFF2948-05D6-4317-B5D9-3AE2D6A3FDCC}" type="pres">
      <dgm:prSet presAssocID="{30CE6E4C-8A95-4726-8076-CA26D3895219}" presName="tx1" presStyleLbl="revTx" presStyleIdx="3" presStyleCnt="5"/>
      <dgm:spPr/>
    </dgm:pt>
    <dgm:pt modelId="{44B79B7B-E6CD-403A-B550-5A8DB8AE5BD2}" type="pres">
      <dgm:prSet presAssocID="{30CE6E4C-8A95-4726-8076-CA26D3895219}" presName="vert1" presStyleCnt="0"/>
      <dgm:spPr/>
    </dgm:pt>
    <dgm:pt modelId="{729BA3D4-D35E-4F2D-91C0-C8D924E7D029}" type="pres">
      <dgm:prSet presAssocID="{B02C5613-C4C6-4DD6-94A2-B31817E8BE6D}" presName="thickLine" presStyleLbl="alignNode1" presStyleIdx="4" presStyleCnt="5"/>
      <dgm:spPr/>
    </dgm:pt>
    <dgm:pt modelId="{C0392B41-E2C5-4F1E-A0B3-5C1376ED5963}" type="pres">
      <dgm:prSet presAssocID="{B02C5613-C4C6-4DD6-94A2-B31817E8BE6D}" presName="horz1" presStyleCnt="0"/>
      <dgm:spPr/>
    </dgm:pt>
    <dgm:pt modelId="{96A581C9-EF52-47A2-95C4-24F5722B9EFB}" type="pres">
      <dgm:prSet presAssocID="{B02C5613-C4C6-4DD6-94A2-B31817E8BE6D}" presName="tx1" presStyleLbl="revTx" presStyleIdx="4" presStyleCnt="5"/>
      <dgm:spPr/>
    </dgm:pt>
    <dgm:pt modelId="{5C61F1A8-FA38-4E57-80A7-F05B33B4B591}" type="pres">
      <dgm:prSet presAssocID="{B02C5613-C4C6-4DD6-94A2-B31817E8BE6D}" presName="vert1" presStyleCnt="0"/>
      <dgm:spPr/>
    </dgm:pt>
  </dgm:ptLst>
  <dgm:cxnLst>
    <dgm:cxn modelId="{95221E08-B50E-439E-88D3-0A70962CF08D}" srcId="{F7CDD5DA-212C-43FB-9B8E-3156B17216ED}" destId="{373B93FD-EEAB-4883-8E7E-7F0FEFFFAF2E}" srcOrd="0" destOrd="0" parTransId="{879F35FC-5FDB-487C-8864-95CA0BFF54E5}" sibTransId="{D7B7D7ED-17F8-4F00-B7A0-A52B235992CE}"/>
    <dgm:cxn modelId="{1FF4EE0F-8986-4D0A-875C-C756EB60D5A5}" type="presOf" srcId="{30CE6E4C-8A95-4726-8076-CA26D3895219}" destId="{3CFF2948-05D6-4317-B5D9-3AE2D6A3FDCC}" srcOrd="0" destOrd="0" presId="urn:microsoft.com/office/officeart/2008/layout/LinedList"/>
    <dgm:cxn modelId="{D1258515-5931-4377-90EE-2F0E134A0C9B}" type="presOf" srcId="{B02C5613-C4C6-4DD6-94A2-B31817E8BE6D}" destId="{96A581C9-EF52-47A2-95C4-24F5722B9EFB}" srcOrd="0" destOrd="0" presId="urn:microsoft.com/office/officeart/2008/layout/LinedList"/>
    <dgm:cxn modelId="{3FD56D1B-C395-4483-A21B-53D50EC8F455}" srcId="{F7CDD5DA-212C-43FB-9B8E-3156B17216ED}" destId="{B02C5613-C4C6-4DD6-94A2-B31817E8BE6D}" srcOrd="4" destOrd="0" parTransId="{A174434F-2878-4F27-A955-A459420E788C}" sibTransId="{37DBE63A-EB7E-4AE8-A62B-3C04DC99585C}"/>
    <dgm:cxn modelId="{A895345D-8B21-417C-A80C-DCD9FBD19D3F}" srcId="{F7CDD5DA-212C-43FB-9B8E-3156B17216ED}" destId="{30CE6E4C-8A95-4726-8076-CA26D3895219}" srcOrd="3" destOrd="0" parTransId="{09D473D2-1E69-4D9B-8588-CCEFE22FE461}" sibTransId="{720E0143-E806-4F72-BCB2-143D4D66D52C}"/>
    <dgm:cxn modelId="{208CD374-BA73-4125-952D-6D5786DA448D}" type="presOf" srcId="{99A39931-D210-4EB8-BECC-4E62F15B91CD}" destId="{6DB8EBED-49C5-4114-9EA1-DAC5579047B8}" srcOrd="0" destOrd="0" presId="urn:microsoft.com/office/officeart/2008/layout/LinedList"/>
    <dgm:cxn modelId="{701F81AB-9B3A-486F-A0D2-2467405CB5CD}" srcId="{F7CDD5DA-212C-43FB-9B8E-3156B17216ED}" destId="{99A39931-D210-4EB8-BECC-4E62F15B91CD}" srcOrd="1" destOrd="0" parTransId="{5C28B9AC-2C3E-4BAB-9775-A6D3DCA0A133}" sibTransId="{9E032562-44E3-485A-A6F5-7B22AE318125}"/>
    <dgm:cxn modelId="{1F8F7CC1-D8E8-4C80-8C11-E349AF068060}" type="presOf" srcId="{F7CDD5DA-212C-43FB-9B8E-3156B17216ED}" destId="{91CAA143-63A5-4835-A1E8-2D670D2991BF}" srcOrd="0" destOrd="0" presId="urn:microsoft.com/office/officeart/2008/layout/LinedList"/>
    <dgm:cxn modelId="{881F29E0-1FC8-4C44-806A-229942BA6D25}" srcId="{F7CDD5DA-212C-43FB-9B8E-3156B17216ED}" destId="{121F6872-37EF-4E12-A11F-EE683A961937}" srcOrd="2" destOrd="0" parTransId="{414AEF91-A703-4CA7-BD00-0C01A548113E}" sibTransId="{A17A995B-B174-4603-9FB2-E2D5545285C6}"/>
    <dgm:cxn modelId="{AADB86E9-1507-4962-A290-2167F9D80C6F}" type="presOf" srcId="{373B93FD-EEAB-4883-8E7E-7F0FEFFFAF2E}" destId="{4FEE39BC-AA05-4CB1-A7DB-77D95B05BCC0}" srcOrd="0" destOrd="0" presId="urn:microsoft.com/office/officeart/2008/layout/LinedList"/>
    <dgm:cxn modelId="{240DD0F0-8C75-4045-A1E5-5E43E4486687}" type="presOf" srcId="{121F6872-37EF-4E12-A11F-EE683A961937}" destId="{2DA23851-5E75-4FDD-B1C7-318B42D526D7}" srcOrd="0" destOrd="0" presId="urn:microsoft.com/office/officeart/2008/layout/LinedList"/>
    <dgm:cxn modelId="{70BCC7B6-0976-466E-BC97-AD95F0A617C2}" type="presParOf" srcId="{91CAA143-63A5-4835-A1E8-2D670D2991BF}" destId="{5B2A669B-B8C4-4FB8-B7A4-15AA4BDF8AF4}" srcOrd="0" destOrd="0" presId="urn:microsoft.com/office/officeart/2008/layout/LinedList"/>
    <dgm:cxn modelId="{D982D6F8-3B17-4E8B-B267-E3C1873D2458}" type="presParOf" srcId="{91CAA143-63A5-4835-A1E8-2D670D2991BF}" destId="{6113575C-F6AE-4060-B0CD-0B78B5C74C02}" srcOrd="1" destOrd="0" presId="urn:microsoft.com/office/officeart/2008/layout/LinedList"/>
    <dgm:cxn modelId="{D89186AB-B7F0-4BE3-A2A2-0D4181358F9D}" type="presParOf" srcId="{6113575C-F6AE-4060-B0CD-0B78B5C74C02}" destId="{4FEE39BC-AA05-4CB1-A7DB-77D95B05BCC0}" srcOrd="0" destOrd="0" presId="urn:microsoft.com/office/officeart/2008/layout/LinedList"/>
    <dgm:cxn modelId="{7BE1BC23-8779-4B6E-BCE7-72936BA32650}" type="presParOf" srcId="{6113575C-F6AE-4060-B0CD-0B78B5C74C02}" destId="{E1D09DF9-A09A-4D7B-9B64-16CC2E4A1154}" srcOrd="1" destOrd="0" presId="urn:microsoft.com/office/officeart/2008/layout/LinedList"/>
    <dgm:cxn modelId="{26751A5A-94C0-4657-934F-B43F66A0297D}" type="presParOf" srcId="{91CAA143-63A5-4835-A1E8-2D670D2991BF}" destId="{7668341B-BBB5-4ABF-B25B-508668A03ECF}" srcOrd="2" destOrd="0" presId="urn:microsoft.com/office/officeart/2008/layout/LinedList"/>
    <dgm:cxn modelId="{A8955C1D-D533-4A84-B3BA-9D0DB6B8DDE3}" type="presParOf" srcId="{91CAA143-63A5-4835-A1E8-2D670D2991BF}" destId="{80FF3C6E-DE33-4743-B791-A762C646AA9C}" srcOrd="3" destOrd="0" presId="urn:microsoft.com/office/officeart/2008/layout/LinedList"/>
    <dgm:cxn modelId="{AEBAF8EF-689D-42F8-929B-AD19CFD677AB}" type="presParOf" srcId="{80FF3C6E-DE33-4743-B791-A762C646AA9C}" destId="{6DB8EBED-49C5-4114-9EA1-DAC5579047B8}" srcOrd="0" destOrd="0" presId="urn:microsoft.com/office/officeart/2008/layout/LinedList"/>
    <dgm:cxn modelId="{671C3AB3-09E5-4A52-BB29-C9613BC6C834}" type="presParOf" srcId="{80FF3C6E-DE33-4743-B791-A762C646AA9C}" destId="{848D768C-A986-4EF0-9180-882CAEA93115}" srcOrd="1" destOrd="0" presId="urn:microsoft.com/office/officeart/2008/layout/LinedList"/>
    <dgm:cxn modelId="{5022E566-09B6-40FB-AAE0-E82CECDD2621}" type="presParOf" srcId="{91CAA143-63A5-4835-A1E8-2D670D2991BF}" destId="{28885535-DAA8-43D2-9263-DA125AE1103F}" srcOrd="4" destOrd="0" presId="urn:microsoft.com/office/officeart/2008/layout/LinedList"/>
    <dgm:cxn modelId="{1CB4168C-78C4-4BDB-8418-5885E1FAB5D5}" type="presParOf" srcId="{91CAA143-63A5-4835-A1E8-2D670D2991BF}" destId="{9553F133-DA6E-4991-BE1F-78E2F4A0D4A4}" srcOrd="5" destOrd="0" presId="urn:microsoft.com/office/officeart/2008/layout/LinedList"/>
    <dgm:cxn modelId="{5C5C5334-3127-4049-8188-40D73EEE0EFC}" type="presParOf" srcId="{9553F133-DA6E-4991-BE1F-78E2F4A0D4A4}" destId="{2DA23851-5E75-4FDD-B1C7-318B42D526D7}" srcOrd="0" destOrd="0" presId="urn:microsoft.com/office/officeart/2008/layout/LinedList"/>
    <dgm:cxn modelId="{F99EE06D-2824-452D-A988-9DBEFA6699AD}" type="presParOf" srcId="{9553F133-DA6E-4991-BE1F-78E2F4A0D4A4}" destId="{91003EBA-12F5-47B2-A5A9-E87F467D39E2}" srcOrd="1" destOrd="0" presId="urn:microsoft.com/office/officeart/2008/layout/LinedList"/>
    <dgm:cxn modelId="{E332B062-496C-4ACF-A332-4EBE84F12C07}" type="presParOf" srcId="{91CAA143-63A5-4835-A1E8-2D670D2991BF}" destId="{4CF20382-A192-4077-B291-08315C7364D9}" srcOrd="6" destOrd="0" presId="urn:microsoft.com/office/officeart/2008/layout/LinedList"/>
    <dgm:cxn modelId="{E1AE1E95-C9D8-4C5B-A534-6A3F2C8C8B25}" type="presParOf" srcId="{91CAA143-63A5-4835-A1E8-2D670D2991BF}" destId="{73109D21-7D4A-4E18-8E02-CD04DC7561C7}" srcOrd="7" destOrd="0" presId="urn:microsoft.com/office/officeart/2008/layout/LinedList"/>
    <dgm:cxn modelId="{1F1D2FAA-1DD4-46B8-989F-A40CFE087CE7}" type="presParOf" srcId="{73109D21-7D4A-4E18-8E02-CD04DC7561C7}" destId="{3CFF2948-05D6-4317-B5D9-3AE2D6A3FDCC}" srcOrd="0" destOrd="0" presId="urn:microsoft.com/office/officeart/2008/layout/LinedList"/>
    <dgm:cxn modelId="{0E246DAD-B429-4C5D-8969-499595043F30}" type="presParOf" srcId="{73109D21-7D4A-4E18-8E02-CD04DC7561C7}" destId="{44B79B7B-E6CD-403A-B550-5A8DB8AE5BD2}" srcOrd="1" destOrd="0" presId="urn:microsoft.com/office/officeart/2008/layout/LinedList"/>
    <dgm:cxn modelId="{BF9C71C8-405A-4CC0-B827-8BBA7BC006A9}" type="presParOf" srcId="{91CAA143-63A5-4835-A1E8-2D670D2991BF}" destId="{729BA3D4-D35E-4F2D-91C0-C8D924E7D029}" srcOrd="8" destOrd="0" presId="urn:microsoft.com/office/officeart/2008/layout/LinedList"/>
    <dgm:cxn modelId="{EB85A41E-C86B-4CFD-9CFA-E88A3EC76BFF}" type="presParOf" srcId="{91CAA143-63A5-4835-A1E8-2D670D2991BF}" destId="{C0392B41-E2C5-4F1E-A0B3-5C1376ED5963}" srcOrd="9" destOrd="0" presId="urn:microsoft.com/office/officeart/2008/layout/LinedList"/>
    <dgm:cxn modelId="{43F9490C-1FEA-49F7-A192-BFF4FDFE1956}" type="presParOf" srcId="{C0392B41-E2C5-4F1E-A0B3-5C1376ED5963}" destId="{96A581C9-EF52-47A2-95C4-24F5722B9EFB}" srcOrd="0" destOrd="0" presId="urn:microsoft.com/office/officeart/2008/layout/LinedList"/>
    <dgm:cxn modelId="{DBC3B5A7-7DF0-4618-AB2B-824126FCE212}" type="presParOf" srcId="{C0392B41-E2C5-4F1E-A0B3-5C1376ED5963}" destId="{5C61F1A8-FA38-4E57-80A7-F05B33B4B59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5AEAD2-F17B-42E9-959C-9095635A1DD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g-BG"/>
        </a:p>
      </dgm:t>
    </dgm:pt>
    <dgm:pt modelId="{E165364A-854B-4CCD-A140-DEC8F405E4A5}">
      <dgm:prSet/>
      <dgm:spPr/>
      <dgm:t>
        <a:bodyPr/>
        <a:lstStyle/>
        <a:p>
          <a:r>
            <a:rPr lang="en-US" b="0" i="0"/>
            <a:t>Разграничаване на четири нива: </a:t>
          </a:r>
          <a:endParaRPr lang="bg-BG"/>
        </a:p>
      </dgm:t>
    </dgm:pt>
    <dgm:pt modelId="{06A98FED-BE74-4B5E-B935-17D27B9ABFDD}" type="parTrans" cxnId="{C57DA3F2-A2CD-4230-9AD3-A51FB26F3C32}">
      <dgm:prSet/>
      <dgm:spPr/>
      <dgm:t>
        <a:bodyPr/>
        <a:lstStyle/>
        <a:p>
          <a:endParaRPr lang="bg-BG"/>
        </a:p>
      </dgm:t>
    </dgm:pt>
    <dgm:pt modelId="{3A4A8EF8-6A05-4F0C-96EB-E2102D04CDAD}" type="sibTrans" cxnId="{C57DA3F2-A2CD-4230-9AD3-A51FB26F3C32}">
      <dgm:prSet/>
      <dgm:spPr/>
      <dgm:t>
        <a:bodyPr/>
        <a:lstStyle/>
        <a:p>
          <a:endParaRPr lang="bg-BG"/>
        </a:p>
      </dgm:t>
    </dgm:pt>
    <dgm:pt modelId="{EBA5790E-AE0F-494F-8B00-A99B3543C23C}">
      <dgm:prSet/>
      <dgm:spPr/>
      <dgm:t>
        <a:bodyPr/>
        <a:lstStyle/>
        <a:p>
          <a:r>
            <a:rPr lang="bg-BG" b="0" i="0"/>
            <a:t>И</a:t>
          </a:r>
          <a:r>
            <a:rPr lang="en-US" b="0" i="0"/>
            <a:t>нфраструктура</a:t>
          </a:r>
          <a:endParaRPr lang="bg-BG"/>
        </a:p>
      </dgm:t>
    </dgm:pt>
    <dgm:pt modelId="{23745FFA-846C-4488-963E-13D3CCD9AF98}" type="parTrans" cxnId="{45D50511-B297-49E5-A71F-EDBBC10F2D53}">
      <dgm:prSet/>
      <dgm:spPr/>
      <dgm:t>
        <a:bodyPr/>
        <a:lstStyle/>
        <a:p>
          <a:endParaRPr lang="bg-BG"/>
        </a:p>
      </dgm:t>
    </dgm:pt>
    <dgm:pt modelId="{964B7D1D-32F5-43D1-97B9-66C0B86F87ED}" type="sibTrans" cxnId="{45D50511-B297-49E5-A71F-EDBBC10F2D53}">
      <dgm:prSet/>
      <dgm:spPr/>
      <dgm:t>
        <a:bodyPr/>
        <a:lstStyle/>
        <a:p>
          <a:endParaRPr lang="bg-BG"/>
        </a:p>
      </dgm:t>
    </dgm:pt>
    <dgm:pt modelId="{F9CF7A40-8E83-45CE-8336-B424828782F2}">
      <dgm:prSet/>
      <dgm:spPr/>
      <dgm:t>
        <a:bodyPr/>
        <a:lstStyle/>
        <a:p>
          <a:r>
            <a:rPr lang="bg-BG" b="0" i="0"/>
            <a:t>М</a:t>
          </a:r>
          <a:r>
            <a:rPr lang="en-US" b="0" i="0"/>
            <a:t>етрики</a:t>
          </a:r>
          <a:endParaRPr lang="bg-BG"/>
        </a:p>
      </dgm:t>
    </dgm:pt>
    <dgm:pt modelId="{129FF992-B5AB-41CF-BB14-FCD11E06083A}" type="parTrans" cxnId="{28DA78DD-0DB0-4150-8F40-BACD475B19D8}">
      <dgm:prSet/>
      <dgm:spPr/>
      <dgm:t>
        <a:bodyPr/>
        <a:lstStyle/>
        <a:p>
          <a:endParaRPr lang="bg-BG"/>
        </a:p>
      </dgm:t>
    </dgm:pt>
    <dgm:pt modelId="{A03F716C-CE0A-4923-8F42-FFBA3FF465D4}" type="sibTrans" cxnId="{28DA78DD-0DB0-4150-8F40-BACD475B19D8}">
      <dgm:prSet/>
      <dgm:spPr/>
      <dgm:t>
        <a:bodyPr/>
        <a:lstStyle/>
        <a:p>
          <a:endParaRPr lang="bg-BG"/>
        </a:p>
      </dgm:t>
    </dgm:pt>
    <dgm:pt modelId="{B557E1D5-0BE2-4028-AC77-044AB12AE8EC}">
      <dgm:prSet/>
      <dgm:spPr/>
      <dgm:t>
        <a:bodyPr/>
        <a:lstStyle/>
        <a:p>
          <a:r>
            <a:rPr lang="en-US" b="0" i="0"/>
            <a:t>политики за оценяване</a:t>
          </a:r>
          <a:endParaRPr lang="bg-BG"/>
        </a:p>
      </dgm:t>
    </dgm:pt>
    <dgm:pt modelId="{92BC9859-5F50-4569-B6D1-BE432CAFD0E3}" type="parTrans" cxnId="{5B48273C-E0C8-4197-99AB-52DEC1521044}">
      <dgm:prSet/>
      <dgm:spPr/>
      <dgm:t>
        <a:bodyPr/>
        <a:lstStyle/>
        <a:p>
          <a:endParaRPr lang="bg-BG"/>
        </a:p>
      </dgm:t>
    </dgm:pt>
    <dgm:pt modelId="{70CEB002-BDDC-4C45-AFFA-D3C21879922D}" type="sibTrans" cxnId="{5B48273C-E0C8-4197-99AB-52DEC1521044}">
      <dgm:prSet/>
      <dgm:spPr/>
      <dgm:t>
        <a:bodyPr/>
        <a:lstStyle/>
        <a:p>
          <a:endParaRPr lang="bg-BG"/>
        </a:p>
      </dgm:t>
    </dgm:pt>
    <dgm:pt modelId="{AE92CDA4-1409-4F88-BBA1-73DC5C81CA72}">
      <dgm:prSet/>
      <dgm:spPr/>
      <dgm:t>
        <a:bodyPr/>
        <a:lstStyle/>
        <a:p>
          <a:r>
            <a:rPr lang="en-US" b="0" i="0"/>
            <a:t>икономика на научното публикуване.</a:t>
          </a:r>
          <a:endParaRPr lang="bg-BG"/>
        </a:p>
      </dgm:t>
    </dgm:pt>
    <dgm:pt modelId="{FFD044F7-0D9D-43C6-A943-162011CB10E9}" type="parTrans" cxnId="{E8D5618D-3ECB-4589-B1B8-B1BBA60E6839}">
      <dgm:prSet/>
      <dgm:spPr/>
      <dgm:t>
        <a:bodyPr/>
        <a:lstStyle/>
        <a:p>
          <a:endParaRPr lang="bg-BG"/>
        </a:p>
      </dgm:t>
    </dgm:pt>
    <dgm:pt modelId="{592C0899-D2B0-416B-BD97-A7A6D379F0AF}" type="sibTrans" cxnId="{E8D5618D-3ECB-4589-B1B8-B1BBA60E6839}">
      <dgm:prSet/>
      <dgm:spPr/>
      <dgm:t>
        <a:bodyPr/>
        <a:lstStyle/>
        <a:p>
          <a:endParaRPr lang="bg-BG"/>
        </a:p>
      </dgm:t>
    </dgm:pt>
    <dgm:pt modelId="{FC6773D8-42F2-4D4C-9936-F45D0D8CFD7B}">
      <dgm:prSet/>
      <dgm:spPr/>
      <dgm:t>
        <a:bodyPr/>
        <a:lstStyle/>
        <a:p>
          <a:r>
            <a:rPr lang="en-US" b="0" i="0"/>
            <a:t>Разграничаване между индикатор, индекс, рамка и кариерен критерий</a:t>
          </a:r>
          <a:endParaRPr lang="bg-BG"/>
        </a:p>
      </dgm:t>
    </dgm:pt>
    <dgm:pt modelId="{2D7FFCFF-5565-4A0F-9E8A-C628078B9562}" type="parTrans" cxnId="{763846A1-7F5B-4466-B88A-2826713E5311}">
      <dgm:prSet/>
      <dgm:spPr/>
      <dgm:t>
        <a:bodyPr/>
        <a:lstStyle/>
        <a:p>
          <a:endParaRPr lang="bg-BG"/>
        </a:p>
      </dgm:t>
    </dgm:pt>
    <dgm:pt modelId="{4C72464C-D6B9-44E4-B92E-9154FD62454A}" type="sibTrans" cxnId="{763846A1-7F5B-4466-B88A-2826713E5311}">
      <dgm:prSet/>
      <dgm:spPr/>
      <dgm:t>
        <a:bodyPr/>
        <a:lstStyle/>
        <a:p>
          <a:endParaRPr lang="bg-BG"/>
        </a:p>
      </dgm:t>
    </dgm:pt>
    <dgm:pt modelId="{6A79F580-BD59-4B00-9CCC-44E1D68006D5}">
      <dgm:prSet/>
      <dgm:spPr/>
      <dgm:t>
        <a:bodyPr/>
        <a:lstStyle/>
        <a:p>
          <a:r>
            <a:rPr lang="en-US" b="0" i="0"/>
            <a:t>Оценка на сравнимостта и преносимостта</a:t>
          </a:r>
          <a:endParaRPr lang="bg-BG"/>
        </a:p>
      </dgm:t>
    </dgm:pt>
    <dgm:pt modelId="{0F4EC537-77C3-4633-BD6F-1E985189EDEE}" type="parTrans" cxnId="{43383BB6-EF38-4889-B630-1F80047D42BA}">
      <dgm:prSet/>
      <dgm:spPr/>
      <dgm:t>
        <a:bodyPr/>
        <a:lstStyle/>
        <a:p>
          <a:endParaRPr lang="bg-BG"/>
        </a:p>
      </dgm:t>
    </dgm:pt>
    <dgm:pt modelId="{73CDA2C2-5C87-4F5B-9CDD-EAD59D189B7C}" type="sibTrans" cxnId="{43383BB6-EF38-4889-B630-1F80047D42BA}">
      <dgm:prSet/>
      <dgm:spPr/>
      <dgm:t>
        <a:bodyPr/>
        <a:lstStyle/>
        <a:p>
          <a:endParaRPr lang="bg-BG"/>
        </a:p>
      </dgm:t>
    </dgm:pt>
    <dgm:pt modelId="{21B03942-793C-4F24-BF2A-67E9F954C64C}">
      <dgm:prSet/>
      <dgm:spPr/>
      <dgm:t>
        <a:bodyPr/>
        <a:lstStyle/>
        <a:p>
          <a:r>
            <a:rPr lang="en-US" b="0" i="0"/>
            <a:t>дали резултатите могат да бъдат разбрани между институции, държави и </a:t>
          </a:r>
          <a:r>
            <a:rPr lang="bg-BG" b="0" i="0"/>
            <a:t>научни направления</a:t>
          </a:r>
          <a:endParaRPr lang="bg-BG"/>
        </a:p>
      </dgm:t>
    </dgm:pt>
    <dgm:pt modelId="{AB0021B2-45D2-4659-94A3-528F99CD03BC}" type="parTrans" cxnId="{DE192800-D308-4D7D-AA40-347E7E8448C1}">
      <dgm:prSet/>
      <dgm:spPr/>
      <dgm:t>
        <a:bodyPr/>
        <a:lstStyle/>
        <a:p>
          <a:endParaRPr lang="bg-BG"/>
        </a:p>
      </dgm:t>
    </dgm:pt>
    <dgm:pt modelId="{7CC682D3-BD8E-4338-AF81-CFBFB59890FE}" type="sibTrans" cxnId="{DE192800-D308-4D7D-AA40-347E7E8448C1}">
      <dgm:prSet/>
      <dgm:spPr/>
      <dgm:t>
        <a:bodyPr/>
        <a:lstStyle/>
        <a:p>
          <a:endParaRPr lang="bg-BG"/>
        </a:p>
      </dgm:t>
    </dgm:pt>
    <dgm:pt modelId="{7090192E-CD3F-40B8-B309-469D3AE2FF74}">
      <dgm:prSet/>
      <dgm:spPr/>
      <dgm:t>
        <a:bodyPr/>
        <a:lstStyle/>
        <a:p>
          <a:r>
            <a:rPr lang="en-US" b="0" i="0"/>
            <a:t>Оценка на риска от произвол</a:t>
          </a:r>
          <a:endParaRPr lang="bg-BG"/>
        </a:p>
      </dgm:t>
    </dgm:pt>
    <dgm:pt modelId="{07BFD570-773F-47BB-B9E8-026234B1BAFB}" type="parTrans" cxnId="{215C6F8F-5F67-43A4-A813-73CBB9F45C7A}">
      <dgm:prSet/>
      <dgm:spPr/>
      <dgm:t>
        <a:bodyPr/>
        <a:lstStyle/>
        <a:p>
          <a:endParaRPr lang="bg-BG"/>
        </a:p>
      </dgm:t>
    </dgm:pt>
    <dgm:pt modelId="{530E2B27-F396-498C-AE3E-6DE5D3174DBC}" type="sibTrans" cxnId="{215C6F8F-5F67-43A4-A813-73CBB9F45C7A}">
      <dgm:prSet/>
      <dgm:spPr/>
      <dgm:t>
        <a:bodyPr/>
        <a:lstStyle/>
        <a:p>
          <a:endParaRPr lang="bg-BG"/>
        </a:p>
      </dgm:t>
    </dgm:pt>
    <dgm:pt modelId="{818890C9-148E-4A77-8D82-48A68E5663D1}">
      <dgm:prSet/>
      <dgm:spPr/>
      <dgm:t>
        <a:bodyPr/>
        <a:lstStyle/>
        <a:p>
          <a:r>
            <a:rPr lang="en-US" b="0" i="0"/>
            <a:t>дали липсата на конкретика оставя място за лобизъм или непрозрачни решения</a:t>
          </a:r>
          <a:endParaRPr lang="bg-BG"/>
        </a:p>
      </dgm:t>
    </dgm:pt>
    <dgm:pt modelId="{0F06621B-228E-470C-AC3A-5E309D01D21C}" type="parTrans" cxnId="{F4AF2061-94BF-4B4B-9D74-B291741FD0EF}">
      <dgm:prSet/>
      <dgm:spPr/>
      <dgm:t>
        <a:bodyPr/>
        <a:lstStyle/>
        <a:p>
          <a:endParaRPr lang="bg-BG"/>
        </a:p>
      </dgm:t>
    </dgm:pt>
    <dgm:pt modelId="{F8D1E1CF-263F-41B5-A8C7-D786A7300A6F}" type="sibTrans" cxnId="{F4AF2061-94BF-4B4B-9D74-B291741FD0EF}">
      <dgm:prSet/>
      <dgm:spPr/>
      <dgm:t>
        <a:bodyPr/>
        <a:lstStyle/>
        <a:p>
          <a:endParaRPr lang="bg-BG"/>
        </a:p>
      </dgm:t>
    </dgm:pt>
    <dgm:pt modelId="{1B5CC0AF-7506-4748-8F86-BA6E8E385631}">
      <dgm:prSet/>
      <dgm:spPr/>
      <dgm:t>
        <a:bodyPr/>
        <a:lstStyle/>
        <a:p>
          <a:r>
            <a:rPr lang="en-US" b="0" i="0"/>
            <a:t>Оценка на риска от нова „тирания на метриката“</a:t>
          </a:r>
          <a:endParaRPr lang="bg-BG"/>
        </a:p>
      </dgm:t>
    </dgm:pt>
    <dgm:pt modelId="{7F78F5AF-A6E1-41BC-8147-47C4798D233C}" type="parTrans" cxnId="{60E3A049-171A-4892-90AD-86C02174E4D5}">
      <dgm:prSet/>
      <dgm:spPr/>
      <dgm:t>
        <a:bodyPr/>
        <a:lstStyle/>
        <a:p>
          <a:endParaRPr lang="bg-BG"/>
        </a:p>
      </dgm:t>
    </dgm:pt>
    <dgm:pt modelId="{742F6048-AD61-4BAB-B036-C81F640E5B5D}" type="sibTrans" cxnId="{60E3A049-171A-4892-90AD-86C02174E4D5}">
      <dgm:prSet/>
      <dgm:spPr/>
      <dgm:t>
        <a:bodyPr/>
        <a:lstStyle/>
        <a:p>
          <a:endParaRPr lang="bg-BG"/>
        </a:p>
      </dgm:t>
    </dgm:pt>
    <dgm:pt modelId="{7B66DE1A-21AB-4ABF-ABCC-D405A9ACBB30}">
      <dgm:prSet/>
      <dgm:spPr/>
      <dgm:t>
        <a:bodyPr/>
        <a:lstStyle/>
        <a:p>
          <a:r>
            <a:rPr lang="en-US" b="0" i="0"/>
            <a:t>дали новите индикатори могат да бъдат манипулирани или фетишизирани</a:t>
          </a:r>
          <a:endParaRPr lang="bg-BG"/>
        </a:p>
      </dgm:t>
    </dgm:pt>
    <dgm:pt modelId="{1F8E5D1E-B6D9-4975-9A7B-7E83F2AE2029}" type="parTrans" cxnId="{F9EA42F3-8D2D-4ED7-BCF4-9BCBFF3F727A}">
      <dgm:prSet/>
      <dgm:spPr/>
      <dgm:t>
        <a:bodyPr/>
        <a:lstStyle/>
        <a:p>
          <a:endParaRPr lang="bg-BG"/>
        </a:p>
      </dgm:t>
    </dgm:pt>
    <dgm:pt modelId="{C1EB8310-0A54-4612-926C-822178E3133D}" type="sibTrans" cxnId="{F9EA42F3-8D2D-4ED7-BCF4-9BCBFF3F727A}">
      <dgm:prSet/>
      <dgm:spPr/>
      <dgm:t>
        <a:bodyPr/>
        <a:lstStyle/>
        <a:p>
          <a:endParaRPr lang="bg-BG"/>
        </a:p>
      </dgm:t>
    </dgm:pt>
    <dgm:pt modelId="{8A4EA659-D906-4A1D-8762-51FADA3576F2}" type="pres">
      <dgm:prSet presAssocID="{7A5AEAD2-F17B-42E9-959C-9095635A1DDB}" presName="linear" presStyleCnt="0">
        <dgm:presLayoutVars>
          <dgm:animLvl val="lvl"/>
          <dgm:resizeHandles val="exact"/>
        </dgm:presLayoutVars>
      </dgm:prSet>
      <dgm:spPr/>
    </dgm:pt>
    <dgm:pt modelId="{23616486-F206-4F24-8C1A-B387D9801021}" type="pres">
      <dgm:prSet presAssocID="{E165364A-854B-4CCD-A140-DEC8F405E4A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F6165F1-0E09-4CC9-993A-5DD071260CBF}" type="pres">
      <dgm:prSet presAssocID="{E165364A-854B-4CCD-A140-DEC8F405E4A5}" presName="childText" presStyleLbl="revTx" presStyleIdx="0" presStyleCnt="4">
        <dgm:presLayoutVars>
          <dgm:bulletEnabled val="1"/>
        </dgm:presLayoutVars>
      </dgm:prSet>
      <dgm:spPr/>
    </dgm:pt>
    <dgm:pt modelId="{A4D4FE80-BBC5-436A-A5B7-5BA5505EFCF7}" type="pres">
      <dgm:prSet presAssocID="{FC6773D8-42F2-4D4C-9936-F45D0D8CFD7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E551853-3F9C-439E-BAD6-CB2D2734245B}" type="pres">
      <dgm:prSet presAssocID="{4C72464C-D6B9-44E4-B92E-9154FD62454A}" presName="spacer" presStyleCnt="0"/>
      <dgm:spPr/>
    </dgm:pt>
    <dgm:pt modelId="{11C144FE-2D7B-42A6-B21B-28848474D0EB}" type="pres">
      <dgm:prSet presAssocID="{6A79F580-BD59-4B00-9CCC-44E1D68006D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24817DB-A1DA-45F8-A046-5E46F2BBFB57}" type="pres">
      <dgm:prSet presAssocID="{6A79F580-BD59-4B00-9CCC-44E1D68006D5}" presName="childText" presStyleLbl="revTx" presStyleIdx="1" presStyleCnt="4">
        <dgm:presLayoutVars>
          <dgm:bulletEnabled val="1"/>
        </dgm:presLayoutVars>
      </dgm:prSet>
      <dgm:spPr/>
    </dgm:pt>
    <dgm:pt modelId="{49082566-5F0B-4AD3-9B30-452CA89087E1}" type="pres">
      <dgm:prSet presAssocID="{7090192E-CD3F-40B8-B309-469D3AE2FF7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4FAACB8-18FF-47CD-B43B-82E9509D222D}" type="pres">
      <dgm:prSet presAssocID="{7090192E-CD3F-40B8-B309-469D3AE2FF74}" presName="childText" presStyleLbl="revTx" presStyleIdx="2" presStyleCnt="4">
        <dgm:presLayoutVars>
          <dgm:bulletEnabled val="1"/>
        </dgm:presLayoutVars>
      </dgm:prSet>
      <dgm:spPr/>
    </dgm:pt>
    <dgm:pt modelId="{E3C4E6EC-43FC-4B92-8808-62F18874C492}" type="pres">
      <dgm:prSet presAssocID="{1B5CC0AF-7506-4748-8F86-BA6E8E385631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62AE8899-778E-422C-AAF8-4005A2F78788}" type="pres">
      <dgm:prSet presAssocID="{1B5CC0AF-7506-4748-8F86-BA6E8E385631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DE192800-D308-4D7D-AA40-347E7E8448C1}" srcId="{6A79F580-BD59-4B00-9CCC-44E1D68006D5}" destId="{21B03942-793C-4F24-BF2A-67E9F954C64C}" srcOrd="0" destOrd="0" parTransId="{AB0021B2-45D2-4659-94A3-528F99CD03BC}" sibTransId="{7CC682D3-BD8E-4338-AF81-CFBFB59890FE}"/>
    <dgm:cxn modelId="{C9E42F0B-50E2-40F2-AAAE-853C0BA6D852}" type="presOf" srcId="{EBA5790E-AE0F-494F-8B00-A99B3543C23C}" destId="{5F6165F1-0E09-4CC9-993A-5DD071260CBF}" srcOrd="0" destOrd="0" presId="urn:microsoft.com/office/officeart/2005/8/layout/vList2"/>
    <dgm:cxn modelId="{45D50511-B297-49E5-A71F-EDBBC10F2D53}" srcId="{E165364A-854B-4CCD-A140-DEC8F405E4A5}" destId="{EBA5790E-AE0F-494F-8B00-A99B3543C23C}" srcOrd="0" destOrd="0" parTransId="{23745FFA-846C-4488-963E-13D3CCD9AF98}" sibTransId="{964B7D1D-32F5-43D1-97B9-66C0B86F87ED}"/>
    <dgm:cxn modelId="{1D716615-A8B2-40B3-9422-674932D2F004}" type="presOf" srcId="{1B5CC0AF-7506-4748-8F86-BA6E8E385631}" destId="{E3C4E6EC-43FC-4B92-8808-62F18874C492}" srcOrd="0" destOrd="0" presId="urn:microsoft.com/office/officeart/2005/8/layout/vList2"/>
    <dgm:cxn modelId="{7F24B632-D8EB-4536-A63F-59CF7E91131A}" type="presOf" srcId="{7A5AEAD2-F17B-42E9-959C-9095635A1DDB}" destId="{8A4EA659-D906-4A1D-8762-51FADA3576F2}" srcOrd="0" destOrd="0" presId="urn:microsoft.com/office/officeart/2005/8/layout/vList2"/>
    <dgm:cxn modelId="{5B48273C-E0C8-4197-99AB-52DEC1521044}" srcId="{E165364A-854B-4CCD-A140-DEC8F405E4A5}" destId="{B557E1D5-0BE2-4028-AC77-044AB12AE8EC}" srcOrd="2" destOrd="0" parTransId="{92BC9859-5F50-4569-B6D1-BE432CAFD0E3}" sibTransId="{70CEB002-BDDC-4C45-AFFA-D3C21879922D}"/>
    <dgm:cxn modelId="{F4AF2061-94BF-4B4B-9D74-B291741FD0EF}" srcId="{7090192E-CD3F-40B8-B309-469D3AE2FF74}" destId="{818890C9-148E-4A77-8D82-48A68E5663D1}" srcOrd="0" destOrd="0" parTransId="{0F06621B-228E-470C-AC3A-5E309D01D21C}" sibTransId="{F8D1E1CF-263F-41B5-A8C7-D786A7300A6F}"/>
    <dgm:cxn modelId="{60E3A049-171A-4892-90AD-86C02174E4D5}" srcId="{7A5AEAD2-F17B-42E9-959C-9095635A1DDB}" destId="{1B5CC0AF-7506-4748-8F86-BA6E8E385631}" srcOrd="4" destOrd="0" parTransId="{7F78F5AF-A6E1-41BC-8147-47C4798D233C}" sibTransId="{742F6048-AD61-4BAB-B036-C81F640E5B5D}"/>
    <dgm:cxn modelId="{9754EE6B-F32D-44E1-8E28-1B32E2C3245B}" type="presOf" srcId="{7090192E-CD3F-40B8-B309-469D3AE2FF74}" destId="{49082566-5F0B-4AD3-9B30-452CA89087E1}" srcOrd="0" destOrd="0" presId="urn:microsoft.com/office/officeart/2005/8/layout/vList2"/>
    <dgm:cxn modelId="{58D3526D-C214-49CE-8CBD-35DE73D5C9CF}" type="presOf" srcId="{F9CF7A40-8E83-45CE-8336-B424828782F2}" destId="{5F6165F1-0E09-4CC9-993A-5DD071260CBF}" srcOrd="0" destOrd="1" presId="urn:microsoft.com/office/officeart/2005/8/layout/vList2"/>
    <dgm:cxn modelId="{F8444976-EFFA-4822-B296-87B8775359D9}" type="presOf" srcId="{E165364A-854B-4CCD-A140-DEC8F405E4A5}" destId="{23616486-F206-4F24-8C1A-B387D9801021}" srcOrd="0" destOrd="0" presId="urn:microsoft.com/office/officeart/2005/8/layout/vList2"/>
    <dgm:cxn modelId="{7D3E9F85-AA07-4817-A64D-767DD571058C}" type="presOf" srcId="{21B03942-793C-4F24-BF2A-67E9F954C64C}" destId="{F24817DB-A1DA-45F8-A046-5E46F2BBFB57}" srcOrd="0" destOrd="0" presId="urn:microsoft.com/office/officeart/2005/8/layout/vList2"/>
    <dgm:cxn modelId="{0E98E985-7D4B-498F-88A7-BB1AD3AEA858}" type="presOf" srcId="{6A79F580-BD59-4B00-9CCC-44E1D68006D5}" destId="{11C144FE-2D7B-42A6-B21B-28848474D0EB}" srcOrd="0" destOrd="0" presId="urn:microsoft.com/office/officeart/2005/8/layout/vList2"/>
    <dgm:cxn modelId="{E8D5618D-3ECB-4589-B1B8-B1BBA60E6839}" srcId="{E165364A-854B-4CCD-A140-DEC8F405E4A5}" destId="{AE92CDA4-1409-4F88-BBA1-73DC5C81CA72}" srcOrd="3" destOrd="0" parTransId="{FFD044F7-0D9D-43C6-A943-162011CB10E9}" sibTransId="{592C0899-D2B0-416B-BD97-A7A6D379F0AF}"/>
    <dgm:cxn modelId="{215C6F8F-5F67-43A4-A813-73CBB9F45C7A}" srcId="{7A5AEAD2-F17B-42E9-959C-9095635A1DDB}" destId="{7090192E-CD3F-40B8-B309-469D3AE2FF74}" srcOrd="3" destOrd="0" parTransId="{07BFD570-773F-47BB-B9E8-026234B1BAFB}" sibTransId="{530E2B27-F396-498C-AE3E-6DE5D3174DBC}"/>
    <dgm:cxn modelId="{763846A1-7F5B-4466-B88A-2826713E5311}" srcId="{7A5AEAD2-F17B-42E9-959C-9095635A1DDB}" destId="{FC6773D8-42F2-4D4C-9936-F45D0D8CFD7B}" srcOrd="1" destOrd="0" parTransId="{2D7FFCFF-5565-4A0F-9E8A-C628078B9562}" sibTransId="{4C72464C-D6B9-44E4-B92E-9154FD62454A}"/>
    <dgm:cxn modelId="{179C36A7-1FAF-4B57-9656-409A2365D5CF}" type="presOf" srcId="{818890C9-148E-4A77-8D82-48A68E5663D1}" destId="{34FAACB8-18FF-47CD-B43B-82E9509D222D}" srcOrd="0" destOrd="0" presId="urn:microsoft.com/office/officeart/2005/8/layout/vList2"/>
    <dgm:cxn modelId="{43383BB6-EF38-4889-B630-1F80047D42BA}" srcId="{7A5AEAD2-F17B-42E9-959C-9095635A1DDB}" destId="{6A79F580-BD59-4B00-9CCC-44E1D68006D5}" srcOrd="2" destOrd="0" parTransId="{0F4EC537-77C3-4633-BD6F-1E985189EDEE}" sibTransId="{73CDA2C2-5C87-4F5B-9CDD-EAD59D189B7C}"/>
    <dgm:cxn modelId="{CFB26DD7-6712-4E87-93E1-736FE6F0042C}" type="presOf" srcId="{B557E1D5-0BE2-4028-AC77-044AB12AE8EC}" destId="{5F6165F1-0E09-4CC9-993A-5DD071260CBF}" srcOrd="0" destOrd="2" presId="urn:microsoft.com/office/officeart/2005/8/layout/vList2"/>
    <dgm:cxn modelId="{93FF87DA-709D-4E0E-BF31-B2CE13CD187C}" type="presOf" srcId="{AE92CDA4-1409-4F88-BBA1-73DC5C81CA72}" destId="{5F6165F1-0E09-4CC9-993A-5DD071260CBF}" srcOrd="0" destOrd="3" presId="urn:microsoft.com/office/officeart/2005/8/layout/vList2"/>
    <dgm:cxn modelId="{28DA78DD-0DB0-4150-8F40-BACD475B19D8}" srcId="{E165364A-854B-4CCD-A140-DEC8F405E4A5}" destId="{F9CF7A40-8E83-45CE-8336-B424828782F2}" srcOrd="1" destOrd="0" parTransId="{129FF992-B5AB-41CF-BB14-FCD11E06083A}" sibTransId="{A03F716C-CE0A-4923-8F42-FFBA3FF465D4}"/>
    <dgm:cxn modelId="{816381E1-5424-491F-B4E4-B0D43747D324}" type="presOf" srcId="{FC6773D8-42F2-4D4C-9936-F45D0D8CFD7B}" destId="{A4D4FE80-BBC5-436A-A5B7-5BA5505EFCF7}" srcOrd="0" destOrd="0" presId="urn:microsoft.com/office/officeart/2005/8/layout/vList2"/>
    <dgm:cxn modelId="{C57DA3F2-A2CD-4230-9AD3-A51FB26F3C32}" srcId="{7A5AEAD2-F17B-42E9-959C-9095635A1DDB}" destId="{E165364A-854B-4CCD-A140-DEC8F405E4A5}" srcOrd="0" destOrd="0" parTransId="{06A98FED-BE74-4B5E-B935-17D27B9ABFDD}" sibTransId="{3A4A8EF8-6A05-4F0C-96EB-E2102D04CDAD}"/>
    <dgm:cxn modelId="{F9EA42F3-8D2D-4ED7-BCF4-9BCBFF3F727A}" srcId="{1B5CC0AF-7506-4748-8F86-BA6E8E385631}" destId="{7B66DE1A-21AB-4ABF-ABCC-D405A9ACBB30}" srcOrd="0" destOrd="0" parTransId="{1F8E5D1E-B6D9-4975-9A7B-7E83F2AE2029}" sibTransId="{C1EB8310-0A54-4612-926C-822178E3133D}"/>
    <dgm:cxn modelId="{75DE38F4-A0F1-4B72-8DA2-F0183740093E}" type="presOf" srcId="{7B66DE1A-21AB-4ABF-ABCC-D405A9ACBB30}" destId="{62AE8899-778E-422C-AAF8-4005A2F78788}" srcOrd="0" destOrd="0" presId="urn:microsoft.com/office/officeart/2005/8/layout/vList2"/>
    <dgm:cxn modelId="{E6A70B33-2B00-4696-BB2E-6DE7EB4B58DD}" type="presParOf" srcId="{8A4EA659-D906-4A1D-8762-51FADA3576F2}" destId="{23616486-F206-4F24-8C1A-B387D9801021}" srcOrd="0" destOrd="0" presId="urn:microsoft.com/office/officeart/2005/8/layout/vList2"/>
    <dgm:cxn modelId="{1DF9EDBD-4E43-44DF-A4F7-8D8D81670454}" type="presParOf" srcId="{8A4EA659-D906-4A1D-8762-51FADA3576F2}" destId="{5F6165F1-0E09-4CC9-993A-5DD071260CBF}" srcOrd="1" destOrd="0" presId="urn:microsoft.com/office/officeart/2005/8/layout/vList2"/>
    <dgm:cxn modelId="{B8EA090B-7FE5-4E7F-B9AF-98CEB996BEBF}" type="presParOf" srcId="{8A4EA659-D906-4A1D-8762-51FADA3576F2}" destId="{A4D4FE80-BBC5-436A-A5B7-5BA5505EFCF7}" srcOrd="2" destOrd="0" presId="urn:microsoft.com/office/officeart/2005/8/layout/vList2"/>
    <dgm:cxn modelId="{02256BD3-5F0A-4307-BD06-9DFCDE65EFDF}" type="presParOf" srcId="{8A4EA659-D906-4A1D-8762-51FADA3576F2}" destId="{5E551853-3F9C-439E-BAD6-CB2D2734245B}" srcOrd="3" destOrd="0" presId="urn:microsoft.com/office/officeart/2005/8/layout/vList2"/>
    <dgm:cxn modelId="{82D57AE6-F7C8-4CDE-AC7D-12D8456292BA}" type="presParOf" srcId="{8A4EA659-D906-4A1D-8762-51FADA3576F2}" destId="{11C144FE-2D7B-42A6-B21B-28848474D0EB}" srcOrd="4" destOrd="0" presId="urn:microsoft.com/office/officeart/2005/8/layout/vList2"/>
    <dgm:cxn modelId="{ECC61921-0D19-433D-A7DD-D9818E70650B}" type="presParOf" srcId="{8A4EA659-D906-4A1D-8762-51FADA3576F2}" destId="{F24817DB-A1DA-45F8-A046-5E46F2BBFB57}" srcOrd="5" destOrd="0" presId="urn:microsoft.com/office/officeart/2005/8/layout/vList2"/>
    <dgm:cxn modelId="{6F553988-8B24-4ACF-92C2-7F4408AEFB15}" type="presParOf" srcId="{8A4EA659-D906-4A1D-8762-51FADA3576F2}" destId="{49082566-5F0B-4AD3-9B30-452CA89087E1}" srcOrd="6" destOrd="0" presId="urn:microsoft.com/office/officeart/2005/8/layout/vList2"/>
    <dgm:cxn modelId="{A70A2A12-0FDE-4DCD-A52F-148D89A3C2B2}" type="presParOf" srcId="{8A4EA659-D906-4A1D-8762-51FADA3576F2}" destId="{34FAACB8-18FF-47CD-B43B-82E9509D222D}" srcOrd="7" destOrd="0" presId="urn:microsoft.com/office/officeart/2005/8/layout/vList2"/>
    <dgm:cxn modelId="{C8758B7C-1B60-488E-84F1-5D57168F116E}" type="presParOf" srcId="{8A4EA659-D906-4A1D-8762-51FADA3576F2}" destId="{E3C4E6EC-43FC-4B92-8808-62F18874C492}" srcOrd="8" destOrd="0" presId="urn:microsoft.com/office/officeart/2005/8/layout/vList2"/>
    <dgm:cxn modelId="{8019124C-3FBF-40DF-9316-A7B8A58EF626}" type="presParOf" srcId="{8A4EA659-D906-4A1D-8762-51FADA3576F2}" destId="{62AE8899-778E-422C-AAF8-4005A2F78788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850475-60DD-4D4C-B81C-F52D3EC7D97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g-BG"/>
        </a:p>
      </dgm:t>
    </dgm:pt>
    <dgm:pt modelId="{E07ACEAE-B4B4-4526-8660-6F35471EDB66}">
      <dgm:prSet/>
      <dgm:spPr/>
      <dgm:t>
        <a:bodyPr/>
        <a:lstStyle/>
        <a:p>
          <a:r>
            <a:rPr lang="en-US" b="0" i="0"/>
            <a:t>Глобални </a:t>
          </a:r>
          <a:r>
            <a:rPr lang="bg-BG" b="0" i="0"/>
            <a:t>платформи, </a:t>
          </a:r>
          <a:r>
            <a:rPr lang="en-US" b="0" i="0"/>
            <a:t>индекси и тяхната роля</a:t>
          </a:r>
          <a:endParaRPr lang="bg-BG"/>
        </a:p>
      </dgm:t>
    </dgm:pt>
    <dgm:pt modelId="{EEF3EDEB-583A-44D4-AB92-8B88BE8DFD25}" type="parTrans" cxnId="{FEEC95B4-7716-4537-86CC-222C61AB9950}">
      <dgm:prSet/>
      <dgm:spPr/>
      <dgm:t>
        <a:bodyPr/>
        <a:lstStyle/>
        <a:p>
          <a:endParaRPr lang="bg-BG"/>
        </a:p>
      </dgm:t>
    </dgm:pt>
    <dgm:pt modelId="{D7EA39CB-4194-4CDA-861F-A2C4FD8D4996}" type="sibTrans" cxnId="{FEEC95B4-7716-4537-86CC-222C61AB9950}">
      <dgm:prSet/>
      <dgm:spPr/>
      <dgm:t>
        <a:bodyPr/>
        <a:lstStyle/>
        <a:p>
          <a:endParaRPr lang="bg-BG"/>
        </a:p>
      </dgm:t>
    </dgm:pt>
    <dgm:pt modelId="{9A5DCF9E-1203-48CD-9AC3-11F34399AE86}">
      <dgm:prSet/>
      <dgm:spPr/>
      <dgm:t>
        <a:bodyPr/>
        <a:lstStyle/>
        <a:p>
          <a:r>
            <a:rPr lang="en-US" b="0" i="0"/>
            <a:t>Китайската академична екосистема </a:t>
          </a:r>
          <a:r>
            <a:rPr lang="bg-BG" b="0" i="0"/>
            <a:t>от платформи</a:t>
          </a:r>
          <a:endParaRPr lang="bg-BG"/>
        </a:p>
      </dgm:t>
    </dgm:pt>
    <dgm:pt modelId="{BB971918-B4A4-48DA-A67F-D4ED9AEFD6E0}" type="parTrans" cxnId="{DDFFD9E5-4779-4110-A11A-ED39D87AF8D6}">
      <dgm:prSet/>
      <dgm:spPr/>
      <dgm:t>
        <a:bodyPr/>
        <a:lstStyle/>
        <a:p>
          <a:endParaRPr lang="bg-BG"/>
        </a:p>
      </dgm:t>
    </dgm:pt>
    <dgm:pt modelId="{7FA90812-1ED5-476A-A8A6-FC7BF6EA9BA7}" type="sibTrans" cxnId="{DDFFD9E5-4779-4110-A11A-ED39D87AF8D6}">
      <dgm:prSet/>
      <dgm:spPr/>
      <dgm:t>
        <a:bodyPr/>
        <a:lstStyle/>
        <a:p>
          <a:endParaRPr lang="bg-BG"/>
        </a:p>
      </dgm:t>
    </dgm:pt>
    <dgm:pt modelId="{614B6AAA-D304-49C5-943D-EF9B55544B11}">
      <dgm:prSet/>
      <dgm:spPr/>
      <dgm:t>
        <a:bodyPr/>
        <a:lstStyle/>
        <a:p>
          <a:r>
            <a:rPr lang="bg-BG" b="0" i="0"/>
            <a:t>Съвременни </a:t>
          </a:r>
          <a:r>
            <a:rPr lang="en-US" b="0" i="0"/>
            <a:t>AI </a:t>
          </a:r>
          <a:r>
            <a:rPr lang="bg-BG" b="0" i="0"/>
            <a:t>платформи</a:t>
          </a:r>
          <a:endParaRPr lang="bg-BG"/>
        </a:p>
      </dgm:t>
    </dgm:pt>
    <dgm:pt modelId="{8763648F-1D9C-4F47-88DA-D7061EE75B98}" type="parTrans" cxnId="{4810670C-FE23-4F03-82D8-2D6676B83299}">
      <dgm:prSet/>
      <dgm:spPr/>
      <dgm:t>
        <a:bodyPr/>
        <a:lstStyle/>
        <a:p>
          <a:endParaRPr lang="bg-BG"/>
        </a:p>
      </dgm:t>
    </dgm:pt>
    <dgm:pt modelId="{FD6A50A1-B190-47EE-8EF9-316197A3797C}" type="sibTrans" cxnId="{4810670C-FE23-4F03-82D8-2D6676B83299}">
      <dgm:prSet/>
      <dgm:spPr/>
      <dgm:t>
        <a:bodyPr/>
        <a:lstStyle/>
        <a:p>
          <a:endParaRPr lang="bg-BG"/>
        </a:p>
      </dgm:t>
    </dgm:pt>
    <dgm:pt modelId="{97011214-D188-467C-8F03-E31C0CD1B4F3}">
      <dgm:prSet/>
      <dgm:spPr/>
      <dgm:t>
        <a:bodyPr/>
        <a:lstStyle/>
        <a:p>
          <a:r>
            <a:rPr lang="bg-BG" b="0" i="0"/>
            <a:t>Платформи за алтернативни метрики</a:t>
          </a:r>
          <a:endParaRPr lang="bg-BG"/>
        </a:p>
      </dgm:t>
    </dgm:pt>
    <dgm:pt modelId="{3106BAA1-F916-4FC9-A85B-4F1AB3BBB47D}" type="parTrans" cxnId="{2211F0AE-7F8E-4E48-B2AF-1FC2AC707211}">
      <dgm:prSet/>
      <dgm:spPr/>
      <dgm:t>
        <a:bodyPr/>
        <a:lstStyle/>
        <a:p>
          <a:endParaRPr lang="bg-BG"/>
        </a:p>
      </dgm:t>
    </dgm:pt>
    <dgm:pt modelId="{2B50020C-0CA2-43AB-9F27-443D1CB0F0E6}" type="sibTrans" cxnId="{2211F0AE-7F8E-4E48-B2AF-1FC2AC707211}">
      <dgm:prSet/>
      <dgm:spPr/>
      <dgm:t>
        <a:bodyPr/>
        <a:lstStyle/>
        <a:p>
          <a:endParaRPr lang="bg-BG"/>
        </a:p>
      </dgm:t>
    </dgm:pt>
    <dgm:pt modelId="{7EC6BFAC-31C9-4663-9CCD-C2E0B001B754}" type="pres">
      <dgm:prSet presAssocID="{51850475-60DD-4D4C-B81C-F52D3EC7D97A}" presName="Name0" presStyleCnt="0">
        <dgm:presLayoutVars>
          <dgm:dir/>
          <dgm:animLvl val="lvl"/>
          <dgm:resizeHandles val="exact"/>
        </dgm:presLayoutVars>
      </dgm:prSet>
      <dgm:spPr/>
    </dgm:pt>
    <dgm:pt modelId="{556D2084-BD9C-4F1D-B20B-5433E78C5237}" type="pres">
      <dgm:prSet presAssocID="{E07ACEAE-B4B4-4526-8660-6F35471EDB66}" presName="composite" presStyleCnt="0"/>
      <dgm:spPr/>
    </dgm:pt>
    <dgm:pt modelId="{417E0604-87F1-4B58-89B3-67C7E4882986}" type="pres">
      <dgm:prSet presAssocID="{E07ACEAE-B4B4-4526-8660-6F35471EDB66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2570C27A-E3BF-457C-8575-E61D9DEB6442}" type="pres">
      <dgm:prSet presAssocID="{E07ACEAE-B4B4-4526-8660-6F35471EDB66}" presName="desTx" presStyleLbl="alignAccFollowNode1" presStyleIdx="0" presStyleCnt="4">
        <dgm:presLayoutVars>
          <dgm:bulletEnabled val="1"/>
        </dgm:presLayoutVars>
      </dgm:prSet>
      <dgm:spPr/>
    </dgm:pt>
    <dgm:pt modelId="{20BF4D68-129F-4E6C-BF30-52F4E362F99F}" type="pres">
      <dgm:prSet presAssocID="{D7EA39CB-4194-4CDA-861F-A2C4FD8D4996}" presName="space" presStyleCnt="0"/>
      <dgm:spPr/>
    </dgm:pt>
    <dgm:pt modelId="{CFE966AC-517C-40D2-B202-6FE590A040C1}" type="pres">
      <dgm:prSet presAssocID="{9A5DCF9E-1203-48CD-9AC3-11F34399AE86}" presName="composite" presStyleCnt="0"/>
      <dgm:spPr/>
    </dgm:pt>
    <dgm:pt modelId="{F6C4F6F6-882F-4A53-BAF8-839A63ABFB7C}" type="pres">
      <dgm:prSet presAssocID="{9A5DCF9E-1203-48CD-9AC3-11F34399AE86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4ACFCBE5-7AE6-4141-B5A7-87B84E6887CE}" type="pres">
      <dgm:prSet presAssocID="{9A5DCF9E-1203-48CD-9AC3-11F34399AE86}" presName="desTx" presStyleLbl="alignAccFollowNode1" presStyleIdx="1" presStyleCnt="4">
        <dgm:presLayoutVars>
          <dgm:bulletEnabled val="1"/>
        </dgm:presLayoutVars>
      </dgm:prSet>
      <dgm:spPr/>
    </dgm:pt>
    <dgm:pt modelId="{67C015D1-087B-49A0-A4FD-C4E9C9E17C9B}" type="pres">
      <dgm:prSet presAssocID="{7FA90812-1ED5-476A-A8A6-FC7BF6EA9BA7}" presName="space" presStyleCnt="0"/>
      <dgm:spPr/>
    </dgm:pt>
    <dgm:pt modelId="{3DD5F339-F9C9-41C1-A521-BBE1373AED55}" type="pres">
      <dgm:prSet presAssocID="{614B6AAA-D304-49C5-943D-EF9B55544B11}" presName="composite" presStyleCnt="0"/>
      <dgm:spPr/>
    </dgm:pt>
    <dgm:pt modelId="{DB53B3E3-8DBA-495E-9EF5-003E220C5AEF}" type="pres">
      <dgm:prSet presAssocID="{614B6AAA-D304-49C5-943D-EF9B55544B11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D1A36A33-33E8-4206-9C23-CCF9EB077B6F}" type="pres">
      <dgm:prSet presAssocID="{614B6AAA-D304-49C5-943D-EF9B55544B11}" presName="desTx" presStyleLbl="alignAccFollowNode1" presStyleIdx="2" presStyleCnt="4">
        <dgm:presLayoutVars>
          <dgm:bulletEnabled val="1"/>
        </dgm:presLayoutVars>
      </dgm:prSet>
      <dgm:spPr/>
    </dgm:pt>
    <dgm:pt modelId="{F854A7A7-5411-49D8-B212-A9CDE16E0504}" type="pres">
      <dgm:prSet presAssocID="{FD6A50A1-B190-47EE-8EF9-316197A3797C}" presName="space" presStyleCnt="0"/>
      <dgm:spPr/>
    </dgm:pt>
    <dgm:pt modelId="{76928061-D294-415A-8660-DAA507457F7D}" type="pres">
      <dgm:prSet presAssocID="{97011214-D188-467C-8F03-E31C0CD1B4F3}" presName="composite" presStyleCnt="0"/>
      <dgm:spPr/>
    </dgm:pt>
    <dgm:pt modelId="{762A2F8D-E705-47BE-A80D-92AEA1C911AC}" type="pres">
      <dgm:prSet presAssocID="{97011214-D188-467C-8F03-E31C0CD1B4F3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0DB4D7DD-3F59-40D0-B48C-C9FB3777F59E}" type="pres">
      <dgm:prSet presAssocID="{97011214-D188-467C-8F03-E31C0CD1B4F3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126F6106-118F-4B4F-8F3C-0FBE56E01D3E}" type="presOf" srcId="{51850475-60DD-4D4C-B81C-F52D3EC7D97A}" destId="{7EC6BFAC-31C9-4663-9CCD-C2E0B001B754}" srcOrd="0" destOrd="0" presId="urn:microsoft.com/office/officeart/2005/8/layout/hList1"/>
    <dgm:cxn modelId="{4810670C-FE23-4F03-82D8-2D6676B83299}" srcId="{51850475-60DD-4D4C-B81C-F52D3EC7D97A}" destId="{614B6AAA-D304-49C5-943D-EF9B55544B11}" srcOrd="2" destOrd="0" parTransId="{8763648F-1D9C-4F47-88DA-D7061EE75B98}" sibTransId="{FD6A50A1-B190-47EE-8EF9-316197A3797C}"/>
    <dgm:cxn modelId="{3611C64C-D3E6-43AB-A246-A53DE9CB7E13}" type="presOf" srcId="{E07ACEAE-B4B4-4526-8660-6F35471EDB66}" destId="{417E0604-87F1-4B58-89B3-67C7E4882986}" srcOrd="0" destOrd="0" presId="urn:microsoft.com/office/officeart/2005/8/layout/hList1"/>
    <dgm:cxn modelId="{52951C79-2CC6-423E-9D11-757BF4DA9663}" type="presOf" srcId="{9A5DCF9E-1203-48CD-9AC3-11F34399AE86}" destId="{F6C4F6F6-882F-4A53-BAF8-839A63ABFB7C}" srcOrd="0" destOrd="0" presId="urn:microsoft.com/office/officeart/2005/8/layout/hList1"/>
    <dgm:cxn modelId="{5CA05893-FF03-44DB-9FC0-52996909FF2A}" type="presOf" srcId="{614B6AAA-D304-49C5-943D-EF9B55544B11}" destId="{DB53B3E3-8DBA-495E-9EF5-003E220C5AEF}" srcOrd="0" destOrd="0" presId="urn:microsoft.com/office/officeart/2005/8/layout/hList1"/>
    <dgm:cxn modelId="{E3C7289C-4202-4788-9525-FE6FEF865CF2}" type="presOf" srcId="{97011214-D188-467C-8F03-E31C0CD1B4F3}" destId="{762A2F8D-E705-47BE-A80D-92AEA1C911AC}" srcOrd="0" destOrd="0" presId="urn:microsoft.com/office/officeart/2005/8/layout/hList1"/>
    <dgm:cxn modelId="{2211F0AE-7F8E-4E48-B2AF-1FC2AC707211}" srcId="{51850475-60DD-4D4C-B81C-F52D3EC7D97A}" destId="{97011214-D188-467C-8F03-E31C0CD1B4F3}" srcOrd="3" destOrd="0" parTransId="{3106BAA1-F916-4FC9-A85B-4F1AB3BBB47D}" sibTransId="{2B50020C-0CA2-43AB-9F27-443D1CB0F0E6}"/>
    <dgm:cxn modelId="{FEEC95B4-7716-4537-86CC-222C61AB9950}" srcId="{51850475-60DD-4D4C-B81C-F52D3EC7D97A}" destId="{E07ACEAE-B4B4-4526-8660-6F35471EDB66}" srcOrd="0" destOrd="0" parTransId="{EEF3EDEB-583A-44D4-AB92-8B88BE8DFD25}" sibTransId="{D7EA39CB-4194-4CDA-861F-A2C4FD8D4996}"/>
    <dgm:cxn modelId="{DDFFD9E5-4779-4110-A11A-ED39D87AF8D6}" srcId="{51850475-60DD-4D4C-B81C-F52D3EC7D97A}" destId="{9A5DCF9E-1203-48CD-9AC3-11F34399AE86}" srcOrd="1" destOrd="0" parTransId="{BB971918-B4A4-48DA-A67F-D4ED9AEFD6E0}" sibTransId="{7FA90812-1ED5-476A-A8A6-FC7BF6EA9BA7}"/>
    <dgm:cxn modelId="{C61BF58B-35E5-4269-A92C-5D0BB7DA9A31}" type="presParOf" srcId="{7EC6BFAC-31C9-4663-9CCD-C2E0B001B754}" destId="{556D2084-BD9C-4F1D-B20B-5433E78C5237}" srcOrd="0" destOrd="0" presId="urn:microsoft.com/office/officeart/2005/8/layout/hList1"/>
    <dgm:cxn modelId="{A4B814FA-7AEF-4420-B52A-33539DAB8749}" type="presParOf" srcId="{556D2084-BD9C-4F1D-B20B-5433E78C5237}" destId="{417E0604-87F1-4B58-89B3-67C7E4882986}" srcOrd="0" destOrd="0" presId="urn:microsoft.com/office/officeart/2005/8/layout/hList1"/>
    <dgm:cxn modelId="{DB8EBB2A-E44E-4ABD-8E15-E84DB116CF5E}" type="presParOf" srcId="{556D2084-BD9C-4F1D-B20B-5433E78C5237}" destId="{2570C27A-E3BF-457C-8575-E61D9DEB6442}" srcOrd="1" destOrd="0" presId="urn:microsoft.com/office/officeart/2005/8/layout/hList1"/>
    <dgm:cxn modelId="{DD3DBF7E-4AC5-4563-8F56-50F111AC1336}" type="presParOf" srcId="{7EC6BFAC-31C9-4663-9CCD-C2E0B001B754}" destId="{20BF4D68-129F-4E6C-BF30-52F4E362F99F}" srcOrd="1" destOrd="0" presId="urn:microsoft.com/office/officeart/2005/8/layout/hList1"/>
    <dgm:cxn modelId="{8A51C428-314C-4340-A8DE-541AC88E4C59}" type="presParOf" srcId="{7EC6BFAC-31C9-4663-9CCD-C2E0B001B754}" destId="{CFE966AC-517C-40D2-B202-6FE590A040C1}" srcOrd="2" destOrd="0" presId="urn:microsoft.com/office/officeart/2005/8/layout/hList1"/>
    <dgm:cxn modelId="{30CEEE6D-8CBB-4768-B35A-F23FDA621852}" type="presParOf" srcId="{CFE966AC-517C-40D2-B202-6FE590A040C1}" destId="{F6C4F6F6-882F-4A53-BAF8-839A63ABFB7C}" srcOrd="0" destOrd="0" presId="urn:microsoft.com/office/officeart/2005/8/layout/hList1"/>
    <dgm:cxn modelId="{01A9B750-7BF2-4F0B-B89A-E16361540E29}" type="presParOf" srcId="{CFE966AC-517C-40D2-B202-6FE590A040C1}" destId="{4ACFCBE5-7AE6-4141-B5A7-87B84E6887CE}" srcOrd="1" destOrd="0" presId="urn:microsoft.com/office/officeart/2005/8/layout/hList1"/>
    <dgm:cxn modelId="{37807066-DCCB-4D11-874F-09BDD012E364}" type="presParOf" srcId="{7EC6BFAC-31C9-4663-9CCD-C2E0B001B754}" destId="{67C015D1-087B-49A0-A4FD-C4E9C9E17C9B}" srcOrd="3" destOrd="0" presId="urn:microsoft.com/office/officeart/2005/8/layout/hList1"/>
    <dgm:cxn modelId="{3610347E-CE44-4A4B-BAEC-9208815A56F6}" type="presParOf" srcId="{7EC6BFAC-31C9-4663-9CCD-C2E0B001B754}" destId="{3DD5F339-F9C9-41C1-A521-BBE1373AED55}" srcOrd="4" destOrd="0" presId="urn:microsoft.com/office/officeart/2005/8/layout/hList1"/>
    <dgm:cxn modelId="{F3E068F8-AC3D-48B2-90F3-61648A922826}" type="presParOf" srcId="{3DD5F339-F9C9-41C1-A521-BBE1373AED55}" destId="{DB53B3E3-8DBA-495E-9EF5-003E220C5AEF}" srcOrd="0" destOrd="0" presId="urn:microsoft.com/office/officeart/2005/8/layout/hList1"/>
    <dgm:cxn modelId="{4C559591-117A-4434-BC0F-559CE7F41F04}" type="presParOf" srcId="{3DD5F339-F9C9-41C1-A521-BBE1373AED55}" destId="{D1A36A33-33E8-4206-9C23-CCF9EB077B6F}" srcOrd="1" destOrd="0" presId="urn:microsoft.com/office/officeart/2005/8/layout/hList1"/>
    <dgm:cxn modelId="{C0B244E7-E6CA-42E3-9509-C4E5754D2BA2}" type="presParOf" srcId="{7EC6BFAC-31C9-4663-9CCD-C2E0B001B754}" destId="{F854A7A7-5411-49D8-B212-A9CDE16E0504}" srcOrd="5" destOrd="0" presId="urn:microsoft.com/office/officeart/2005/8/layout/hList1"/>
    <dgm:cxn modelId="{01FB3798-33D4-4AD6-9811-D7ABBC1E5A0B}" type="presParOf" srcId="{7EC6BFAC-31C9-4663-9CCD-C2E0B001B754}" destId="{76928061-D294-415A-8660-DAA507457F7D}" srcOrd="6" destOrd="0" presId="urn:microsoft.com/office/officeart/2005/8/layout/hList1"/>
    <dgm:cxn modelId="{9DE02DB2-DF0E-449F-B578-6170DBA24E2B}" type="presParOf" srcId="{76928061-D294-415A-8660-DAA507457F7D}" destId="{762A2F8D-E705-47BE-A80D-92AEA1C911AC}" srcOrd="0" destOrd="0" presId="urn:microsoft.com/office/officeart/2005/8/layout/hList1"/>
    <dgm:cxn modelId="{9600DE43-B05C-406E-8D20-8E2D7540E130}" type="presParOf" srcId="{76928061-D294-415A-8660-DAA507457F7D}" destId="{0DB4D7DD-3F59-40D0-B48C-C9FB3777F59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50C78B-F8A6-4229-9D00-4CB8776292D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g-BG"/>
        </a:p>
      </dgm:t>
    </dgm:pt>
    <dgm:pt modelId="{C21FC201-6BEC-492B-9D7C-241958CB1C69}">
      <dgm:prSet/>
      <dgm:spPr/>
      <dgm:t>
        <a:bodyPr/>
        <a:lstStyle/>
        <a:p>
          <a:r>
            <a:rPr lang="en-US" b="0" i="0"/>
            <a:t>Web of Science и Scopus не са просто търсачки за литература. </a:t>
          </a:r>
          <a:endParaRPr lang="bg-BG"/>
        </a:p>
      </dgm:t>
    </dgm:pt>
    <dgm:pt modelId="{AC0FF678-A956-40EA-B53F-E2F7275691D3}" type="parTrans" cxnId="{134E946C-FDFC-4D1B-B0C6-FA3B3BD5895B}">
      <dgm:prSet/>
      <dgm:spPr/>
      <dgm:t>
        <a:bodyPr/>
        <a:lstStyle/>
        <a:p>
          <a:endParaRPr lang="bg-BG"/>
        </a:p>
      </dgm:t>
    </dgm:pt>
    <dgm:pt modelId="{758BE5A8-7759-4808-AA91-B7DE65BE6A10}" type="sibTrans" cxnId="{134E946C-FDFC-4D1B-B0C6-FA3B3BD5895B}">
      <dgm:prSet/>
      <dgm:spPr/>
      <dgm:t>
        <a:bodyPr/>
        <a:lstStyle/>
        <a:p>
          <a:endParaRPr lang="bg-BG"/>
        </a:p>
      </dgm:t>
    </dgm:pt>
    <dgm:pt modelId="{F4475208-CF42-440C-9A95-127525D6083E}">
      <dgm:prSet/>
      <dgm:spPr/>
      <dgm:t>
        <a:bodyPr/>
        <a:lstStyle/>
        <a:p>
          <a:r>
            <a:rPr lang="en-US" b="0" i="0"/>
            <a:t>Те са инфраструктури за академичен престиж, защото техните индекси и производни метрики участват в назначения, повишения, проекти, рейтинги и институционални стратегии. </a:t>
          </a:r>
          <a:endParaRPr lang="bg-BG"/>
        </a:p>
      </dgm:t>
    </dgm:pt>
    <dgm:pt modelId="{93F2FAB8-F8E1-4F49-B1B2-FFA26598BA7F}" type="parTrans" cxnId="{F1F9A459-5B15-4011-BD8D-7B34E3A77EAB}">
      <dgm:prSet/>
      <dgm:spPr/>
      <dgm:t>
        <a:bodyPr/>
        <a:lstStyle/>
        <a:p>
          <a:endParaRPr lang="bg-BG"/>
        </a:p>
      </dgm:t>
    </dgm:pt>
    <dgm:pt modelId="{ED3574BC-E911-4F87-8DC4-9CF12616CE3F}" type="sibTrans" cxnId="{F1F9A459-5B15-4011-BD8D-7B34E3A77EAB}">
      <dgm:prSet/>
      <dgm:spPr/>
      <dgm:t>
        <a:bodyPr/>
        <a:lstStyle/>
        <a:p>
          <a:endParaRPr lang="bg-BG"/>
        </a:p>
      </dgm:t>
    </dgm:pt>
    <dgm:pt modelId="{3C7A36FB-6637-4CEF-9540-F4409A1082FC}">
      <dgm:prSet/>
      <dgm:spPr/>
      <dgm:t>
        <a:bodyPr/>
        <a:lstStyle/>
        <a:p>
          <a:r>
            <a:rPr lang="en-US" b="0" i="0"/>
            <a:t>Оттук идва силата, но и проблемът им: </a:t>
          </a:r>
          <a:endParaRPr lang="bg-BG"/>
        </a:p>
      </dgm:t>
    </dgm:pt>
    <dgm:pt modelId="{70787502-53FC-4765-BCCD-7AFF368A583A}" type="parTrans" cxnId="{EF217F4B-F058-491C-8617-2A5F9DDC65D8}">
      <dgm:prSet/>
      <dgm:spPr/>
      <dgm:t>
        <a:bodyPr/>
        <a:lstStyle/>
        <a:p>
          <a:endParaRPr lang="bg-BG"/>
        </a:p>
      </dgm:t>
    </dgm:pt>
    <dgm:pt modelId="{403A31B1-18B1-4D35-A6D2-C3E3353EFA5A}" type="sibTrans" cxnId="{EF217F4B-F058-491C-8617-2A5F9DDC65D8}">
      <dgm:prSet/>
      <dgm:spPr/>
      <dgm:t>
        <a:bodyPr/>
        <a:lstStyle/>
        <a:p>
          <a:endParaRPr lang="bg-BG"/>
        </a:p>
      </dgm:t>
    </dgm:pt>
    <dgm:pt modelId="{0ED6C317-CE9B-4C8D-8C8C-FEEDB07F6C61}">
      <dgm:prSet/>
      <dgm:spPr/>
      <dgm:t>
        <a:bodyPr/>
        <a:lstStyle/>
        <a:p>
          <a:r>
            <a:rPr lang="en-US" b="0" i="0"/>
            <a:t>те създават йерархия на видимостта.</a:t>
          </a:r>
          <a:endParaRPr lang="bg-BG"/>
        </a:p>
      </dgm:t>
    </dgm:pt>
    <dgm:pt modelId="{CFA960E0-624F-4E87-B9D4-FDDDAE738765}" type="parTrans" cxnId="{AB45DFFF-505D-4C2E-BBA3-865304E2ABC0}">
      <dgm:prSet/>
      <dgm:spPr/>
      <dgm:t>
        <a:bodyPr/>
        <a:lstStyle/>
        <a:p>
          <a:endParaRPr lang="bg-BG"/>
        </a:p>
      </dgm:t>
    </dgm:pt>
    <dgm:pt modelId="{01F12003-3024-4672-B9D4-E36524339AE9}" type="sibTrans" cxnId="{AB45DFFF-505D-4C2E-BBA3-865304E2ABC0}">
      <dgm:prSet/>
      <dgm:spPr/>
      <dgm:t>
        <a:bodyPr/>
        <a:lstStyle/>
        <a:p>
          <a:endParaRPr lang="bg-BG"/>
        </a:p>
      </dgm:t>
    </dgm:pt>
    <dgm:pt modelId="{476D32EC-90B0-4866-BB9C-427CFEB89D99}" type="pres">
      <dgm:prSet presAssocID="{A150C78B-F8A6-4229-9D00-4CB8776292DF}" presName="linear" presStyleCnt="0">
        <dgm:presLayoutVars>
          <dgm:animLvl val="lvl"/>
          <dgm:resizeHandles val="exact"/>
        </dgm:presLayoutVars>
      </dgm:prSet>
      <dgm:spPr/>
    </dgm:pt>
    <dgm:pt modelId="{93FBBA65-44C8-4122-9C10-A747DA033DAF}" type="pres">
      <dgm:prSet presAssocID="{C21FC201-6BEC-492B-9D7C-241958CB1C6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413E906-45A5-4C84-9739-F18815BEDB93}" type="pres">
      <dgm:prSet presAssocID="{C21FC201-6BEC-492B-9D7C-241958CB1C69}" presName="childText" presStyleLbl="revTx" presStyleIdx="0" presStyleCnt="2">
        <dgm:presLayoutVars>
          <dgm:bulletEnabled val="1"/>
        </dgm:presLayoutVars>
      </dgm:prSet>
      <dgm:spPr/>
    </dgm:pt>
    <dgm:pt modelId="{6A600B75-DAAE-4250-BAD2-9CF99FDFEDF7}" type="pres">
      <dgm:prSet presAssocID="{3C7A36FB-6637-4CEF-9540-F4409A1082F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0D955A9-EA86-48E8-A6F8-FEF5A2635E49}" type="pres">
      <dgm:prSet presAssocID="{3C7A36FB-6637-4CEF-9540-F4409A1082FC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EF217F4B-F058-491C-8617-2A5F9DDC65D8}" srcId="{A150C78B-F8A6-4229-9D00-4CB8776292DF}" destId="{3C7A36FB-6637-4CEF-9540-F4409A1082FC}" srcOrd="1" destOrd="0" parTransId="{70787502-53FC-4765-BCCD-7AFF368A583A}" sibTransId="{403A31B1-18B1-4D35-A6D2-C3E3353EFA5A}"/>
    <dgm:cxn modelId="{134E946C-FDFC-4D1B-B0C6-FA3B3BD5895B}" srcId="{A150C78B-F8A6-4229-9D00-4CB8776292DF}" destId="{C21FC201-6BEC-492B-9D7C-241958CB1C69}" srcOrd="0" destOrd="0" parTransId="{AC0FF678-A956-40EA-B53F-E2F7275691D3}" sibTransId="{758BE5A8-7759-4808-AA91-B7DE65BE6A10}"/>
    <dgm:cxn modelId="{55BA766D-16B3-4DA2-8D50-7006AA0EB434}" type="presOf" srcId="{F4475208-CF42-440C-9A95-127525D6083E}" destId="{0413E906-45A5-4C84-9739-F18815BEDB93}" srcOrd="0" destOrd="0" presId="urn:microsoft.com/office/officeart/2005/8/layout/vList2"/>
    <dgm:cxn modelId="{F1F9A459-5B15-4011-BD8D-7B34E3A77EAB}" srcId="{C21FC201-6BEC-492B-9D7C-241958CB1C69}" destId="{F4475208-CF42-440C-9A95-127525D6083E}" srcOrd="0" destOrd="0" parTransId="{93F2FAB8-F8E1-4F49-B1B2-FFA26598BA7F}" sibTransId="{ED3574BC-E911-4F87-8DC4-9CF12616CE3F}"/>
    <dgm:cxn modelId="{5A27E3C4-E622-4CC4-9374-FA0EFA569663}" type="presOf" srcId="{C21FC201-6BEC-492B-9D7C-241958CB1C69}" destId="{93FBBA65-44C8-4122-9C10-A747DA033DAF}" srcOrd="0" destOrd="0" presId="urn:microsoft.com/office/officeart/2005/8/layout/vList2"/>
    <dgm:cxn modelId="{A5194AC9-1383-4412-AA9D-64BB0A83DDDD}" type="presOf" srcId="{3C7A36FB-6637-4CEF-9540-F4409A1082FC}" destId="{6A600B75-DAAE-4250-BAD2-9CF99FDFEDF7}" srcOrd="0" destOrd="0" presId="urn:microsoft.com/office/officeart/2005/8/layout/vList2"/>
    <dgm:cxn modelId="{D216EBEF-8D95-4C61-BB5E-8C6B6A8F01A8}" type="presOf" srcId="{A150C78B-F8A6-4229-9D00-4CB8776292DF}" destId="{476D32EC-90B0-4866-BB9C-427CFEB89D99}" srcOrd="0" destOrd="0" presId="urn:microsoft.com/office/officeart/2005/8/layout/vList2"/>
    <dgm:cxn modelId="{27991FF0-4C3A-489E-8137-2D51C1F38A96}" type="presOf" srcId="{0ED6C317-CE9B-4C8D-8C8C-FEEDB07F6C61}" destId="{20D955A9-EA86-48E8-A6F8-FEF5A2635E49}" srcOrd="0" destOrd="0" presId="urn:microsoft.com/office/officeart/2005/8/layout/vList2"/>
    <dgm:cxn modelId="{AB45DFFF-505D-4C2E-BBA3-865304E2ABC0}" srcId="{3C7A36FB-6637-4CEF-9540-F4409A1082FC}" destId="{0ED6C317-CE9B-4C8D-8C8C-FEEDB07F6C61}" srcOrd="0" destOrd="0" parTransId="{CFA960E0-624F-4E87-B9D4-FDDDAE738765}" sibTransId="{01F12003-3024-4672-B9D4-E36524339AE9}"/>
    <dgm:cxn modelId="{CE1186F6-A14F-464D-8F8E-8D855994F8BC}" type="presParOf" srcId="{476D32EC-90B0-4866-BB9C-427CFEB89D99}" destId="{93FBBA65-44C8-4122-9C10-A747DA033DAF}" srcOrd="0" destOrd="0" presId="urn:microsoft.com/office/officeart/2005/8/layout/vList2"/>
    <dgm:cxn modelId="{770C575D-1642-4EF3-84B9-AD1E17EEEEE8}" type="presParOf" srcId="{476D32EC-90B0-4866-BB9C-427CFEB89D99}" destId="{0413E906-45A5-4C84-9739-F18815BEDB93}" srcOrd="1" destOrd="0" presId="urn:microsoft.com/office/officeart/2005/8/layout/vList2"/>
    <dgm:cxn modelId="{E4B418D6-4BAE-44CA-878E-9B00B90E2602}" type="presParOf" srcId="{476D32EC-90B0-4866-BB9C-427CFEB89D99}" destId="{6A600B75-DAAE-4250-BAD2-9CF99FDFEDF7}" srcOrd="2" destOrd="0" presId="urn:microsoft.com/office/officeart/2005/8/layout/vList2"/>
    <dgm:cxn modelId="{EB92D757-BC33-4CE4-8FDD-2F14E483BDFB}" type="presParOf" srcId="{476D32EC-90B0-4866-BB9C-427CFEB89D99}" destId="{20D955A9-EA86-48E8-A6F8-FEF5A2635E4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FBDCCD8-9F73-4AC1-8678-493592CA5D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30A25223-E4C8-461E-B784-292F88787AFC}">
      <dgm:prSet/>
      <dgm:spPr/>
      <dgm:t>
        <a:bodyPr/>
        <a:lstStyle/>
        <a:p>
          <a:r>
            <a:rPr lang="en-US" b="0" i="0"/>
            <a:t>Китайската академична екосистема включва няколко различни типа платформи: </a:t>
          </a:r>
          <a:endParaRPr lang="bg-BG"/>
        </a:p>
      </dgm:t>
    </dgm:pt>
    <dgm:pt modelId="{C97431B2-D9F0-4192-99CF-D9BD0DBBDBDB}" type="parTrans" cxnId="{AE85C930-E498-4615-ACD8-61008022893F}">
      <dgm:prSet/>
      <dgm:spPr/>
      <dgm:t>
        <a:bodyPr/>
        <a:lstStyle/>
        <a:p>
          <a:endParaRPr lang="bg-BG"/>
        </a:p>
      </dgm:t>
    </dgm:pt>
    <dgm:pt modelId="{F62591D2-4905-40B7-BF97-4D3475AABB3D}" type="sibTrans" cxnId="{AE85C930-E498-4615-ACD8-61008022893F}">
      <dgm:prSet/>
      <dgm:spPr/>
      <dgm:t>
        <a:bodyPr/>
        <a:lstStyle/>
        <a:p>
          <a:endParaRPr lang="bg-BG"/>
        </a:p>
      </dgm:t>
    </dgm:pt>
    <dgm:pt modelId="{1481C02E-3135-48AC-B338-47613661D36D}">
      <dgm:prSet/>
      <dgm:spPr/>
      <dgm:t>
        <a:bodyPr/>
        <a:lstStyle/>
        <a:p>
          <a:r>
            <a:rPr lang="en-US" b="0" i="0"/>
            <a:t>национални/големи бази данни, </a:t>
          </a:r>
          <a:endParaRPr lang="bg-BG"/>
        </a:p>
      </dgm:t>
    </dgm:pt>
    <dgm:pt modelId="{8FE3D129-D887-4BD1-83A6-580EEFFACFDE}" type="parTrans" cxnId="{AC6D67F0-7A9C-44B7-821E-4B2EAB31C1BE}">
      <dgm:prSet/>
      <dgm:spPr/>
      <dgm:t>
        <a:bodyPr/>
        <a:lstStyle/>
        <a:p>
          <a:endParaRPr lang="bg-BG"/>
        </a:p>
      </dgm:t>
    </dgm:pt>
    <dgm:pt modelId="{14EA5CF1-094F-4887-91CD-79D116077A81}" type="sibTrans" cxnId="{AC6D67F0-7A9C-44B7-821E-4B2EAB31C1BE}">
      <dgm:prSet/>
      <dgm:spPr/>
      <dgm:t>
        <a:bodyPr/>
        <a:lstStyle/>
        <a:p>
          <a:endParaRPr lang="bg-BG"/>
        </a:p>
      </dgm:t>
    </dgm:pt>
    <dgm:pt modelId="{FB65D552-C3A1-4D1D-86C8-D4367C050D5F}">
      <dgm:prSet/>
      <dgm:spPr/>
      <dgm:t>
        <a:bodyPr/>
        <a:lstStyle/>
        <a:p>
          <a:r>
            <a:rPr lang="en-US" b="0" i="0"/>
            <a:t>академични търсачки, </a:t>
          </a:r>
          <a:endParaRPr lang="bg-BG"/>
        </a:p>
      </dgm:t>
    </dgm:pt>
    <dgm:pt modelId="{5A895E84-855E-4D44-BDF3-4830C607C063}" type="parTrans" cxnId="{E9ACDE36-16EA-4FD6-9B57-E0716088A520}">
      <dgm:prSet/>
      <dgm:spPr/>
      <dgm:t>
        <a:bodyPr/>
        <a:lstStyle/>
        <a:p>
          <a:endParaRPr lang="bg-BG"/>
        </a:p>
      </dgm:t>
    </dgm:pt>
    <dgm:pt modelId="{7AADFBD1-E451-4F11-9E6C-31C36E782DF4}" type="sibTrans" cxnId="{E9ACDE36-16EA-4FD6-9B57-E0716088A520}">
      <dgm:prSet/>
      <dgm:spPr/>
      <dgm:t>
        <a:bodyPr/>
        <a:lstStyle/>
        <a:p>
          <a:endParaRPr lang="bg-BG"/>
        </a:p>
      </dgm:t>
    </dgm:pt>
    <dgm:pt modelId="{7FAA21C6-D941-40BF-9038-0D635FE5143B}">
      <dgm:prSet/>
      <dgm:spPr/>
      <dgm:t>
        <a:bodyPr/>
        <a:lstStyle/>
        <a:p>
          <a:r>
            <a:rPr lang="en-US" b="0" i="0"/>
            <a:t>платформи за публичен достъп, </a:t>
          </a:r>
          <a:endParaRPr lang="bg-BG"/>
        </a:p>
      </dgm:t>
    </dgm:pt>
    <dgm:pt modelId="{B217A7EA-E3AE-4E81-921B-6E4445EF2C76}" type="parTrans" cxnId="{50E3AFDC-BF1A-4E95-A357-C32E385F9105}">
      <dgm:prSet/>
      <dgm:spPr/>
      <dgm:t>
        <a:bodyPr/>
        <a:lstStyle/>
        <a:p>
          <a:endParaRPr lang="bg-BG"/>
        </a:p>
      </dgm:t>
    </dgm:pt>
    <dgm:pt modelId="{B5878D74-96AC-4E2A-B851-90B9C4B5D8AC}" type="sibTrans" cxnId="{50E3AFDC-BF1A-4E95-A357-C32E385F9105}">
      <dgm:prSet/>
      <dgm:spPr/>
      <dgm:t>
        <a:bodyPr/>
        <a:lstStyle/>
        <a:p>
          <a:endParaRPr lang="bg-BG"/>
        </a:p>
      </dgm:t>
    </dgm:pt>
    <dgm:pt modelId="{CA9F48ED-6591-4ED6-B8E9-6D2FF7AC0D7E}">
      <dgm:prSet/>
      <dgm:spPr/>
      <dgm:t>
        <a:bodyPr/>
        <a:lstStyle/>
        <a:p>
          <a:r>
            <a:rPr lang="en-US" b="0" i="0"/>
            <a:t>AI инструменти и социално-академични профили. </a:t>
          </a:r>
          <a:endParaRPr lang="bg-BG"/>
        </a:p>
      </dgm:t>
    </dgm:pt>
    <dgm:pt modelId="{6D0E36E8-0524-4379-BDB7-A3A9C0EFE28A}" type="parTrans" cxnId="{E5CC1BC3-40B2-4B52-83ED-7CE418D7F089}">
      <dgm:prSet/>
      <dgm:spPr/>
      <dgm:t>
        <a:bodyPr/>
        <a:lstStyle/>
        <a:p>
          <a:endParaRPr lang="bg-BG"/>
        </a:p>
      </dgm:t>
    </dgm:pt>
    <dgm:pt modelId="{B21605EC-B3C9-4C10-ADC2-09D86269D3EA}" type="sibTrans" cxnId="{E5CC1BC3-40B2-4B52-83ED-7CE418D7F089}">
      <dgm:prSet/>
      <dgm:spPr/>
      <dgm:t>
        <a:bodyPr/>
        <a:lstStyle/>
        <a:p>
          <a:endParaRPr lang="bg-BG"/>
        </a:p>
      </dgm:t>
    </dgm:pt>
    <dgm:pt modelId="{60C47DA2-5FED-4912-A0E4-144E5E08EFF2}">
      <dgm:prSet/>
      <dgm:spPr/>
      <dgm:t>
        <a:bodyPr/>
        <a:lstStyle/>
        <a:p>
          <a:r>
            <a:rPr lang="en-US" b="0" i="0" dirty="0" err="1"/>
            <a:t>Основните</a:t>
          </a:r>
          <a:r>
            <a:rPr lang="en-US" b="0" i="0" dirty="0"/>
            <a:t> </a:t>
          </a:r>
          <a:r>
            <a:rPr lang="en-US" b="0" i="0" dirty="0" err="1"/>
            <a:t>формални</a:t>
          </a:r>
          <a:r>
            <a:rPr lang="en-US" b="0" i="0" dirty="0"/>
            <a:t> </a:t>
          </a:r>
          <a:r>
            <a:rPr lang="en-US" b="0" i="0" dirty="0" err="1"/>
            <a:t>бази</a:t>
          </a:r>
          <a:r>
            <a:rPr lang="en-US" b="0" i="0" dirty="0"/>
            <a:t> </a:t>
          </a:r>
          <a:r>
            <a:rPr lang="en-US" b="0" i="0" dirty="0" err="1"/>
            <a:t>са</a:t>
          </a:r>
          <a:endParaRPr lang="bg-BG" dirty="0"/>
        </a:p>
      </dgm:t>
    </dgm:pt>
    <dgm:pt modelId="{15CA3BA1-8098-4D1D-B58C-C905788454E1}" type="parTrans" cxnId="{60DE5644-BF35-4070-8360-D8AFEAB1BE56}">
      <dgm:prSet/>
      <dgm:spPr/>
      <dgm:t>
        <a:bodyPr/>
        <a:lstStyle/>
        <a:p>
          <a:endParaRPr lang="bg-BG"/>
        </a:p>
      </dgm:t>
    </dgm:pt>
    <dgm:pt modelId="{9360C042-AA2B-4E52-8F95-78656DF3C768}" type="sibTrans" cxnId="{60DE5644-BF35-4070-8360-D8AFEAB1BE56}">
      <dgm:prSet/>
      <dgm:spPr/>
      <dgm:t>
        <a:bodyPr/>
        <a:lstStyle/>
        <a:p>
          <a:endParaRPr lang="bg-BG"/>
        </a:p>
      </dgm:t>
    </dgm:pt>
    <dgm:pt modelId="{0301B14B-BC89-41C6-913B-0F32AF030D18}">
      <dgm:prSet/>
      <dgm:spPr/>
      <dgm:t>
        <a:bodyPr/>
        <a:lstStyle/>
        <a:p>
          <a:r>
            <a:rPr lang="en-US" b="0" i="0" dirty="0" err="1"/>
            <a:t>Допълнителни</a:t>
          </a:r>
          <a:r>
            <a:rPr lang="en-US" b="0" i="0" dirty="0"/>
            <a:t> </a:t>
          </a:r>
          <a:r>
            <a:rPr lang="en-US" b="0" i="0" dirty="0" err="1"/>
            <a:t>инструменти</a:t>
          </a:r>
          <a:r>
            <a:rPr lang="en-US" b="0" i="0" dirty="0"/>
            <a:t> </a:t>
          </a:r>
          <a:r>
            <a:rPr lang="en-US" b="0" i="0" dirty="0" err="1"/>
            <a:t>като</a:t>
          </a:r>
          <a:endParaRPr lang="bg-BG" dirty="0"/>
        </a:p>
      </dgm:t>
    </dgm:pt>
    <dgm:pt modelId="{12049757-7E63-4235-AB5B-1E7F55D95FED}" type="parTrans" cxnId="{B553C0F6-E0E2-4DA7-9136-D3FD64F767B6}">
      <dgm:prSet/>
      <dgm:spPr/>
      <dgm:t>
        <a:bodyPr/>
        <a:lstStyle/>
        <a:p>
          <a:endParaRPr lang="bg-BG"/>
        </a:p>
      </dgm:t>
    </dgm:pt>
    <dgm:pt modelId="{143F9343-8A02-4694-8AE9-C4EE2B4A7EC2}" type="sibTrans" cxnId="{B553C0F6-E0E2-4DA7-9136-D3FD64F767B6}">
      <dgm:prSet/>
      <dgm:spPr/>
      <dgm:t>
        <a:bodyPr/>
        <a:lstStyle/>
        <a:p>
          <a:endParaRPr lang="bg-BG"/>
        </a:p>
      </dgm:t>
    </dgm:pt>
    <dgm:pt modelId="{3F231427-A762-49F0-9EBB-9A07AD7ED24A}">
      <dgm:prSet/>
      <dgm:spPr/>
      <dgm:t>
        <a:bodyPr/>
        <a:lstStyle/>
        <a:p>
          <a:r>
            <a:rPr lang="en-US" b="0" i="0"/>
            <a:t>CNKI</a:t>
          </a:r>
          <a:r>
            <a:rPr lang="en-US" b="0" i="0" dirty="0"/>
            <a:t>, </a:t>
          </a:r>
          <a:r>
            <a:rPr lang="en-US" b="0" i="0" dirty="0" err="1"/>
            <a:t>Wanfang</a:t>
          </a:r>
          <a:r>
            <a:rPr lang="en-US" b="0" i="0" dirty="0"/>
            <a:t> и VIP. </a:t>
          </a:r>
          <a:endParaRPr lang="bg-BG" dirty="0"/>
        </a:p>
      </dgm:t>
    </dgm:pt>
    <dgm:pt modelId="{97464FCD-8EA4-43E5-A14C-5307D8A87229}" type="parTrans" cxnId="{AC18719C-769E-463C-9F82-E199CDEFE83A}">
      <dgm:prSet/>
      <dgm:spPr/>
      <dgm:t>
        <a:bodyPr/>
        <a:lstStyle/>
        <a:p>
          <a:endParaRPr lang="bg-BG"/>
        </a:p>
      </dgm:t>
    </dgm:pt>
    <dgm:pt modelId="{8A7930B1-1B3A-4490-92FB-9DBA7449C2B9}" type="sibTrans" cxnId="{AC18719C-769E-463C-9F82-E199CDEFE83A}">
      <dgm:prSet/>
      <dgm:spPr/>
      <dgm:t>
        <a:bodyPr/>
        <a:lstStyle/>
        <a:p>
          <a:endParaRPr lang="bg-BG"/>
        </a:p>
      </dgm:t>
    </dgm:pt>
    <dgm:pt modelId="{60FB6DAC-437F-428B-822C-211FCA84552D}">
      <dgm:prSet/>
      <dgm:spPr/>
      <dgm:t>
        <a:bodyPr/>
        <a:lstStyle/>
        <a:p>
          <a:r>
            <a:rPr lang="en-US" b="0" i="0"/>
            <a:t>Baidu </a:t>
          </a:r>
          <a:r>
            <a:rPr lang="en-US" b="0" i="0" dirty="0"/>
            <a:t>Scholar, </a:t>
          </a:r>
          <a:r>
            <a:rPr lang="en-US" b="0" i="0" dirty="0" err="1"/>
            <a:t>PubScholar</a:t>
          </a:r>
          <a:r>
            <a:rPr lang="en-US" b="0" i="0" dirty="0"/>
            <a:t> и </a:t>
          </a:r>
          <a:r>
            <a:rPr lang="en-US" b="0" i="0" dirty="0" err="1"/>
            <a:t>AMiner</a:t>
          </a:r>
          <a:r>
            <a:rPr lang="en-US" b="0" i="0" dirty="0"/>
            <a:t> </a:t>
          </a:r>
          <a:r>
            <a:rPr lang="en-US" b="0" i="0" dirty="0" err="1"/>
            <a:t>изпълняват</a:t>
          </a:r>
          <a:r>
            <a:rPr lang="en-US" b="0" i="0" dirty="0"/>
            <a:t> </a:t>
          </a:r>
          <a:r>
            <a:rPr lang="en-US" b="0" i="0" dirty="0" err="1"/>
            <a:t>функции</a:t>
          </a:r>
          <a:r>
            <a:rPr lang="en-US" b="0" i="0" dirty="0"/>
            <a:t> </a:t>
          </a:r>
          <a:r>
            <a:rPr lang="en-US" b="0" i="0" dirty="0" err="1"/>
            <a:t>по</a:t>
          </a:r>
          <a:r>
            <a:rPr lang="en-US" b="0" i="0" dirty="0"/>
            <a:t> </a:t>
          </a:r>
          <a:r>
            <a:rPr lang="en-US" b="0" i="0" dirty="0" err="1"/>
            <a:t>търсене</a:t>
          </a:r>
          <a:r>
            <a:rPr lang="en-US" b="0" i="0" dirty="0"/>
            <a:t>, </a:t>
          </a:r>
          <a:r>
            <a:rPr lang="en-US" b="0" i="0" dirty="0" err="1"/>
            <a:t>интеграция</a:t>
          </a:r>
          <a:r>
            <a:rPr lang="en-US" b="0" i="0" dirty="0"/>
            <a:t> и </a:t>
          </a:r>
          <a:r>
            <a:rPr lang="en-US" b="0" i="0" dirty="0" err="1"/>
            <a:t>откриване</a:t>
          </a:r>
          <a:r>
            <a:rPr lang="en-US" b="0" i="0" dirty="0"/>
            <a:t>.</a:t>
          </a:r>
          <a:endParaRPr lang="bg-BG" dirty="0"/>
        </a:p>
      </dgm:t>
    </dgm:pt>
    <dgm:pt modelId="{906C8381-B02B-43C0-874B-F3EDFF8BEB2E}" type="parTrans" cxnId="{42C39576-8CE3-4595-AF70-6E710A9071CB}">
      <dgm:prSet/>
      <dgm:spPr/>
      <dgm:t>
        <a:bodyPr/>
        <a:lstStyle/>
        <a:p>
          <a:endParaRPr lang="bg-BG"/>
        </a:p>
      </dgm:t>
    </dgm:pt>
    <dgm:pt modelId="{4FED91EA-A3EE-47E3-A3F7-92BDE12525ED}" type="sibTrans" cxnId="{42C39576-8CE3-4595-AF70-6E710A9071CB}">
      <dgm:prSet/>
      <dgm:spPr/>
      <dgm:t>
        <a:bodyPr/>
        <a:lstStyle/>
        <a:p>
          <a:endParaRPr lang="bg-BG"/>
        </a:p>
      </dgm:t>
    </dgm:pt>
    <dgm:pt modelId="{12534107-95D1-4A2F-97B3-B2353E46108F}" type="pres">
      <dgm:prSet presAssocID="{8FBDCCD8-9F73-4AC1-8678-493592CA5D3B}" presName="linear" presStyleCnt="0">
        <dgm:presLayoutVars>
          <dgm:animLvl val="lvl"/>
          <dgm:resizeHandles val="exact"/>
        </dgm:presLayoutVars>
      </dgm:prSet>
      <dgm:spPr/>
    </dgm:pt>
    <dgm:pt modelId="{92B8C70C-F4C7-4510-B151-EE0BFD8A6196}" type="pres">
      <dgm:prSet presAssocID="{30A25223-E4C8-461E-B784-292F88787AF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98C4961-D7AD-4C3C-8931-44DE2135B4B6}" type="pres">
      <dgm:prSet presAssocID="{30A25223-E4C8-461E-B784-292F88787AFC}" presName="childText" presStyleLbl="revTx" presStyleIdx="0" presStyleCnt="3">
        <dgm:presLayoutVars>
          <dgm:bulletEnabled val="1"/>
        </dgm:presLayoutVars>
      </dgm:prSet>
      <dgm:spPr/>
    </dgm:pt>
    <dgm:pt modelId="{7BC60AF4-A4F4-495F-B521-FF241FB5C8ED}" type="pres">
      <dgm:prSet presAssocID="{60C47DA2-5FED-4912-A0E4-144E5E08EFF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3DA8784-4369-4EEA-AF3C-8CA907633C47}" type="pres">
      <dgm:prSet presAssocID="{60C47DA2-5FED-4912-A0E4-144E5E08EFF2}" presName="childText" presStyleLbl="revTx" presStyleIdx="1" presStyleCnt="3">
        <dgm:presLayoutVars>
          <dgm:bulletEnabled val="1"/>
        </dgm:presLayoutVars>
      </dgm:prSet>
      <dgm:spPr/>
    </dgm:pt>
    <dgm:pt modelId="{32B8ECCD-F656-4F38-9AE7-71C5A5BB56FA}" type="pres">
      <dgm:prSet presAssocID="{0301B14B-BC89-41C6-913B-0F32AF030D1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3651973-0193-41A0-A0FA-C1085C1EDBA6}" type="pres">
      <dgm:prSet presAssocID="{0301B14B-BC89-41C6-913B-0F32AF030D18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3DC5ED17-B7A1-4B26-B380-B916633CFBCB}" type="presOf" srcId="{60C47DA2-5FED-4912-A0E4-144E5E08EFF2}" destId="{7BC60AF4-A4F4-495F-B521-FF241FB5C8ED}" srcOrd="0" destOrd="0" presId="urn:microsoft.com/office/officeart/2005/8/layout/vList2"/>
    <dgm:cxn modelId="{AE85C930-E498-4615-ACD8-61008022893F}" srcId="{8FBDCCD8-9F73-4AC1-8678-493592CA5D3B}" destId="{30A25223-E4C8-461E-B784-292F88787AFC}" srcOrd="0" destOrd="0" parTransId="{C97431B2-D9F0-4192-99CF-D9BD0DBBDBDB}" sibTransId="{F62591D2-4905-40B7-BF97-4D3475AABB3D}"/>
    <dgm:cxn modelId="{E9ACDE36-16EA-4FD6-9B57-E0716088A520}" srcId="{30A25223-E4C8-461E-B784-292F88787AFC}" destId="{FB65D552-C3A1-4D1D-86C8-D4367C050D5F}" srcOrd="1" destOrd="0" parTransId="{5A895E84-855E-4D44-BDF3-4830C607C063}" sibTransId="{7AADFBD1-E451-4F11-9E6C-31C36E782DF4}"/>
    <dgm:cxn modelId="{36457D3C-8182-449D-8AC9-24F3513D2B72}" type="presOf" srcId="{CA9F48ED-6591-4ED6-B8E9-6D2FF7AC0D7E}" destId="{D98C4961-D7AD-4C3C-8931-44DE2135B4B6}" srcOrd="0" destOrd="3" presId="urn:microsoft.com/office/officeart/2005/8/layout/vList2"/>
    <dgm:cxn modelId="{B9EAC05C-D752-4D00-8635-D33191023E1A}" type="presOf" srcId="{FB65D552-C3A1-4D1D-86C8-D4367C050D5F}" destId="{D98C4961-D7AD-4C3C-8931-44DE2135B4B6}" srcOrd="0" destOrd="1" presId="urn:microsoft.com/office/officeart/2005/8/layout/vList2"/>
    <dgm:cxn modelId="{60DE5644-BF35-4070-8360-D8AFEAB1BE56}" srcId="{8FBDCCD8-9F73-4AC1-8678-493592CA5D3B}" destId="{60C47DA2-5FED-4912-A0E4-144E5E08EFF2}" srcOrd="1" destOrd="0" parTransId="{15CA3BA1-8098-4D1D-B58C-C905788454E1}" sibTransId="{9360C042-AA2B-4E52-8F95-78656DF3C768}"/>
    <dgm:cxn modelId="{FFC73A45-4597-4066-A21D-59D5A22DB061}" type="presOf" srcId="{60FB6DAC-437F-428B-822C-211FCA84552D}" destId="{D3651973-0193-41A0-A0FA-C1085C1EDBA6}" srcOrd="0" destOrd="0" presId="urn:microsoft.com/office/officeart/2005/8/layout/vList2"/>
    <dgm:cxn modelId="{9C1F236F-E2DB-4E43-BA57-47F8D40BFAE1}" type="presOf" srcId="{1481C02E-3135-48AC-B338-47613661D36D}" destId="{D98C4961-D7AD-4C3C-8931-44DE2135B4B6}" srcOrd="0" destOrd="0" presId="urn:microsoft.com/office/officeart/2005/8/layout/vList2"/>
    <dgm:cxn modelId="{42C39576-8CE3-4595-AF70-6E710A9071CB}" srcId="{0301B14B-BC89-41C6-913B-0F32AF030D18}" destId="{60FB6DAC-437F-428B-822C-211FCA84552D}" srcOrd="0" destOrd="0" parTransId="{906C8381-B02B-43C0-874B-F3EDFF8BEB2E}" sibTransId="{4FED91EA-A3EE-47E3-A3F7-92BDE12525ED}"/>
    <dgm:cxn modelId="{338B2C80-1EAF-4B95-A859-D12F7A06CD88}" type="presOf" srcId="{3F231427-A762-49F0-9EBB-9A07AD7ED24A}" destId="{E3DA8784-4369-4EEA-AF3C-8CA907633C47}" srcOrd="0" destOrd="0" presId="urn:microsoft.com/office/officeart/2005/8/layout/vList2"/>
    <dgm:cxn modelId="{CA7BB592-51C5-41B8-B263-4CCD5F0AE3F5}" type="presOf" srcId="{7FAA21C6-D941-40BF-9038-0D635FE5143B}" destId="{D98C4961-D7AD-4C3C-8931-44DE2135B4B6}" srcOrd="0" destOrd="2" presId="urn:microsoft.com/office/officeart/2005/8/layout/vList2"/>
    <dgm:cxn modelId="{3A58B694-31A9-4942-9443-C9E95DDBF79D}" type="presOf" srcId="{8FBDCCD8-9F73-4AC1-8678-493592CA5D3B}" destId="{12534107-95D1-4A2F-97B3-B2353E46108F}" srcOrd="0" destOrd="0" presId="urn:microsoft.com/office/officeart/2005/8/layout/vList2"/>
    <dgm:cxn modelId="{AC18719C-769E-463C-9F82-E199CDEFE83A}" srcId="{60C47DA2-5FED-4912-A0E4-144E5E08EFF2}" destId="{3F231427-A762-49F0-9EBB-9A07AD7ED24A}" srcOrd="0" destOrd="0" parTransId="{97464FCD-8EA4-43E5-A14C-5307D8A87229}" sibTransId="{8A7930B1-1B3A-4490-92FB-9DBA7449C2B9}"/>
    <dgm:cxn modelId="{E5CC1BC3-40B2-4B52-83ED-7CE418D7F089}" srcId="{30A25223-E4C8-461E-B784-292F88787AFC}" destId="{CA9F48ED-6591-4ED6-B8E9-6D2FF7AC0D7E}" srcOrd="3" destOrd="0" parTransId="{6D0E36E8-0524-4379-BDB7-A3A9C0EFE28A}" sibTransId="{B21605EC-B3C9-4C10-ADC2-09D86269D3EA}"/>
    <dgm:cxn modelId="{E3ED87D6-7799-4CAF-A4BC-1C1395CD64F1}" type="presOf" srcId="{0301B14B-BC89-41C6-913B-0F32AF030D18}" destId="{32B8ECCD-F656-4F38-9AE7-71C5A5BB56FA}" srcOrd="0" destOrd="0" presId="urn:microsoft.com/office/officeart/2005/8/layout/vList2"/>
    <dgm:cxn modelId="{50E3AFDC-BF1A-4E95-A357-C32E385F9105}" srcId="{30A25223-E4C8-461E-B784-292F88787AFC}" destId="{7FAA21C6-D941-40BF-9038-0D635FE5143B}" srcOrd="2" destOrd="0" parTransId="{B217A7EA-E3AE-4E81-921B-6E4445EF2C76}" sibTransId="{B5878D74-96AC-4E2A-B851-90B9C4B5D8AC}"/>
    <dgm:cxn modelId="{AC6D67F0-7A9C-44B7-821E-4B2EAB31C1BE}" srcId="{30A25223-E4C8-461E-B784-292F88787AFC}" destId="{1481C02E-3135-48AC-B338-47613661D36D}" srcOrd="0" destOrd="0" parTransId="{8FE3D129-D887-4BD1-83A6-580EEFFACFDE}" sibTransId="{14EA5CF1-094F-4887-91CD-79D116077A81}"/>
    <dgm:cxn modelId="{B553C0F6-E0E2-4DA7-9136-D3FD64F767B6}" srcId="{8FBDCCD8-9F73-4AC1-8678-493592CA5D3B}" destId="{0301B14B-BC89-41C6-913B-0F32AF030D18}" srcOrd="2" destOrd="0" parTransId="{12049757-7E63-4235-AB5B-1E7F55D95FED}" sibTransId="{143F9343-8A02-4694-8AE9-C4EE2B4A7EC2}"/>
    <dgm:cxn modelId="{758545FD-7C0C-4F0B-975F-5F1653CFEBE8}" type="presOf" srcId="{30A25223-E4C8-461E-B784-292F88787AFC}" destId="{92B8C70C-F4C7-4510-B151-EE0BFD8A6196}" srcOrd="0" destOrd="0" presId="urn:microsoft.com/office/officeart/2005/8/layout/vList2"/>
    <dgm:cxn modelId="{E77FA66E-F5AD-40AC-9BAC-BC1278EBC049}" type="presParOf" srcId="{12534107-95D1-4A2F-97B3-B2353E46108F}" destId="{92B8C70C-F4C7-4510-B151-EE0BFD8A6196}" srcOrd="0" destOrd="0" presId="urn:microsoft.com/office/officeart/2005/8/layout/vList2"/>
    <dgm:cxn modelId="{E97FE943-FFC0-4612-9E72-8D67D9577241}" type="presParOf" srcId="{12534107-95D1-4A2F-97B3-B2353E46108F}" destId="{D98C4961-D7AD-4C3C-8931-44DE2135B4B6}" srcOrd="1" destOrd="0" presId="urn:microsoft.com/office/officeart/2005/8/layout/vList2"/>
    <dgm:cxn modelId="{3CE74145-C310-406E-9796-BBF751FC3931}" type="presParOf" srcId="{12534107-95D1-4A2F-97B3-B2353E46108F}" destId="{7BC60AF4-A4F4-495F-B521-FF241FB5C8ED}" srcOrd="2" destOrd="0" presId="urn:microsoft.com/office/officeart/2005/8/layout/vList2"/>
    <dgm:cxn modelId="{66CF2DBF-7647-46E7-84D7-448571BFC7A8}" type="presParOf" srcId="{12534107-95D1-4A2F-97B3-B2353E46108F}" destId="{E3DA8784-4369-4EEA-AF3C-8CA907633C47}" srcOrd="3" destOrd="0" presId="urn:microsoft.com/office/officeart/2005/8/layout/vList2"/>
    <dgm:cxn modelId="{27773D7B-C197-470A-B5DB-D837C2FDC3DE}" type="presParOf" srcId="{12534107-95D1-4A2F-97B3-B2353E46108F}" destId="{32B8ECCD-F656-4F38-9AE7-71C5A5BB56FA}" srcOrd="4" destOrd="0" presId="urn:microsoft.com/office/officeart/2005/8/layout/vList2"/>
    <dgm:cxn modelId="{1862531A-1E6D-4413-86BF-69BF57C7B5C3}" type="presParOf" srcId="{12534107-95D1-4A2F-97B3-B2353E46108F}" destId="{D3651973-0193-41A0-A0FA-C1085C1EDBA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C7397D-FEB5-4459-BE3D-CED845E3201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431963D7-45D7-446D-BE0D-DDE46D7F0F9D}">
      <dgm:prSet/>
      <dgm:spPr/>
      <dgm:t>
        <a:bodyPr/>
        <a:lstStyle/>
        <a:p>
          <a:r>
            <a:rPr lang="ru-RU" b="0" i="0" dirty="0" err="1"/>
            <a:t>Съвременните</a:t>
          </a:r>
          <a:r>
            <a:rPr lang="ru-RU" b="0" i="0" dirty="0"/>
            <a:t> AI </a:t>
          </a:r>
          <a:r>
            <a:rPr lang="ru-RU" b="0" i="0" dirty="0" err="1"/>
            <a:t>платформи</a:t>
          </a:r>
          <a:r>
            <a:rPr lang="ru-RU" b="0" i="0" dirty="0"/>
            <a:t> за </a:t>
          </a:r>
          <a:r>
            <a:rPr lang="ru-RU" b="0" i="0" dirty="0" err="1"/>
            <a:t>научни</a:t>
          </a:r>
          <a:r>
            <a:rPr lang="ru-RU" b="0" i="0" dirty="0"/>
            <a:t> </a:t>
          </a:r>
          <a:r>
            <a:rPr lang="ru-RU" b="0" i="0" dirty="0" err="1"/>
            <a:t>изследвания</a:t>
          </a:r>
          <a:r>
            <a:rPr lang="ru-RU" b="0" i="0" dirty="0"/>
            <a:t> вече не </a:t>
          </a:r>
          <a:r>
            <a:rPr lang="ru-RU" b="0" i="0" dirty="0" err="1"/>
            <a:t>могат</a:t>
          </a:r>
          <a:r>
            <a:rPr lang="ru-RU" b="0" i="0" dirty="0"/>
            <a:t> да се </a:t>
          </a:r>
          <a:r>
            <a:rPr lang="ru-RU" b="0" i="0" dirty="0" err="1"/>
            <a:t>разглеждат</a:t>
          </a:r>
          <a:r>
            <a:rPr lang="ru-RU" b="0" i="0" dirty="0"/>
            <a:t> само </a:t>
          </a:r>
          <a:r>
            <a:rPr lang="ru-RU" b="0" i="0" dirty="0" err="1"/>
            <a:t>като</a:t>
          </a:r>
          <a:r>
            <a:rPr lang="ru-RU" b="0" i="0" dirty="0"/>
            <a:t> </a:t>
          </a:r>
          <a:r>
            <a:rPr lang="ru-RU" b="0" i="0" dirty="0" err="1"/>
            <a:t>помощни</a:t>
          </a:r>
          <a:r>
            <a:rPr lang="ru-RU" b="0" i="0" dirty="0"/>
            <a:t> </a:t>
          </a:r>
          <a:r>
            <a:rPr lang="ru-RU" b="0" i="0" dirty="0" err="1"/>
            <a:t>инструменти</a:t>
          </a:r>
          <a:r>
            <a:rPr lang="ru-RU" b="0" i="0" dirty="0"/>
            <a:t> за </a:t>
          </a:r>
          <a:r>
            <a:rPr lang="ru-RU" b="0" i="0" dirty="0" err="1"/>
            <a:t>намиране</a:t>
          </a:r>
          <a:r>
            <a:rPr lang="ru-RU" b="0" i="0" dirty="0"/>
            <a:t> на </a:t>
          </a:r>
          <a:r>
            <a:rPr lang="ru-RU" b="0" i="0" dirty="0" err="1"/>
            <a:t>статии</a:t>
          </a:r>
          <a:r>
            <a:rPr lang="ru-RU" b="0" i="0" dirty="0"/>
            <a:t>. Те </a:t>
          </a:r>
          <a:r>
            <a:rPr lang="ru-RU" b="0" i="0" dirty="0" err="1"/>
            <a:t>формират</a:t>
          </a:r>
          <a:r>
            <a:rPr lang="ru-RU" b="0" i="0" dirty="0"/>
            <a:t> нов слой </a:t>
          </a:r>
          <a:r>
            <a:rPr lang="ru-RU" b="0" i="0" dirty="0" err="1"/>
            <a:t>върху</a:t>
          </a:r>
          <a:r>
            <a:rPr lang="ru-RU" b="0" i="0" dirty="0"/>
            <a:t> </a:t>
          </a:r>
          <a:r>
            <a:rPr lang="ru-RU" b="0" i="0" dirty="0" err="1"/>
            <a:t>научната</a:t>
          </a:r>
          <a:r>
            <a:rPr lang="ru-RU" b="0" i="0" dirty="0"/>
            <a:t> </a:t>
          </a:r>
          <a:r>
            <a:rPr lang="ru-RU" b="0" i="0" dirty="0" err="1"/>
            <a:t>информационна</a:t>
          </a:r>
          <a:r>
            <a:rPr lang="ru-RU" b="0" i="0" dirty="0"/>
            <a:t> инфраструктура: </a:t>
          </a:r>
          <a:endParaRPr lang="bg-BG" dirty="0"/>
        </a:p>
      </dgm:t>
    </dgm:pt>
    <dgm:pt modelId="{CD89F434-80EC-465D-8F3F-98FD48D28DA9}" type="parTrans" cxnId="{EDFBD4FD-44BE-4E0F-A09B-87145A446B63}">
      <dgm:prSet/>
      <dgm:spPr/>
      <dgm:t>
        <a:bodyPr/>
        <a:lstStyle/>
        <a:p>
          <a:endParaRPr lang="bg-BG" dirty="0"/>
        </a:p>
      </dgm:t>
    </dgm:pt>
    <dgm:pt modelId="{FC7291CB-D1B0-459F-905F-E5C489DB00EC}" type="sibTrans" cxnId="{EDFBD4FD-44BE-4E0F-A09B-87145A446B63}">
      <dgm:prSet/>
      <dgm:spPr/>
      <dgm:t>
        <a:bodyPr/>
        <a:lstStyle/>
        <a:p>
          <a:endParaRPr lang="bg-BG" dirty="0"/>
        </a:p>
      </dgm:t>
    </dgm:pt>
    <dgm:pt modelId="{401246FA-C180-477E-A0B0-82E65DB57269}">
      <dgm:prSet/>
      <dgm:spPr/>
      <dgm:t>
        <a:bodyPr/>
        <a:lstStyle/>
        <a:p>
          <a:r>
            <a:rPr lang="ru-RU" b="0" i="0" dirty="0" err="1"/>
            <a:t>Подпомагат</a:t>
          </a:r>
          <a:r>
            <a:rPr lang="ru-RU" b="0" i="0" dirty="0"/>
            <a:t> </a:t>
          </a:r>
          <a:r>
            <a:rPr lang="ru-RU" b="0" i="0" dirty="0" err="1"/>
            <a:t>формулирането</a:t>
          </a:r>
          <a:r>
            <a:rPr lang="ru-RU" b="0" i="0" dirty="0"/>
            <a:t> на </a:t>
          </a:r>
          <a:r>
            <a:rPr lang="ru-RU" b="0" i="0" dirty="0" err="1"/>
            <a:t>изследователски</a:t>
          </a:r>
          <a:r>
            <a:rPr lang="ru-RU" b="0" i="0" dirty="0"/>
            <a:t> </a:t>
          </a:r>
          <a:r>
            <a:rPr lang="ru-RU" b="0" i="0" dirty="0" err="1"/>
            <a:t>въпроси</a:t>
          </a:r>
          <a:r>
            <a:rPr lang="ru-RU" b="0" i="0" dirty="0"/>
            <a:t>, </a:t>
          </a:r>
          <a:r>
            <a:rPr lang="ru-RU" b="0" i="0" dirty="0" err="1"/>
            <a:t>търсенето</a:t>
          </a:r>
          <a:r>
            <a:rPr lang="ru-RU" b="0" i="0" dirty="0"/>
            <a:t> на литература, </a:t>
          </a:r>
          <a:r>
            <a:rPr lang="ru-RU" b="0" i="0" dirty="0" err="1"/>
            <a:t>първичния</a:t>
          </a:r>
          <a:r>
            <a:rPr lang="ru-RU" b="0" i="0" dirty="0"/>
            <a:t> синтез, </a:t>
          </a:r>
          <a:r>
            <a:rPr lang="ru-RU" b="0" i="0" dirty="0" err="1"/>
            <a:t>извличането</a:t>
          </a:r>
          <a:r>
            <a:rPr lang="ru-RU" b="0" i="0" dirty="0"/>
            <a:t> на </a:t>
          </a:r>
          <a:r>
            <a:rPr lang="ru-RU" b="0" i="0" dirty="0" err="1"/>
            <a:t>данни</a:t>
          </a:r>
          <a:r>
            <a:rPr lang="ru-RU" b="0" i="0" dirty="0"/>
            <a:t>, </a:t>
          </a:r>
          <a:r>
            <a:rPr lang="ru-RU" b="0" i="0" dirty="0" err="1"/>
            <a:t>картографирането</a:t>
          </a:r>
          <a:r>
            <a:rPr lang="ru-RU" b="0" i="0" dirty="0"/>
            <a:t> на </a:t>
          </a:r>
          <a:r>
            <a:rPr lang="ru-RU" b="0" i="0" dirty="0" err="1"/>
            <a:t>научни</a:t>
          </a:r>
          <a:r>
            <a:rPr lang="ru-RU" b="0" i="0" dirty="0"/>
            <a:t> полета и </a:t>
          </a:r>
          <a:r>
            <a:rPr lang="ru-RU" b="0" i="0" dirty="0" err="1"/>
            <a:t>проследяването</a:t>
          </a:r>
          <a:r>
            <a:rPr lang="ru-RU" b="0" i="0" dirty="0"/>
            <a:t> на </a:t>
          </a:r>
          <a:r>
            <a:rPr lang="ru-RU" b="0" i="0" dirty="0" err="1"/>
            <a:t>различни</a:t>
          </a:r>
          <a:r>
            <a:rPr lang="ru-RU" b="0" i="0" dirty="0"/>
            <a:t> </a:t>
          </a:r>
          <a:r>
            <a:rPr lang="ru-RU" b="0" i="0" dirty="0" err="1"/>
            <a:t>форми</a:t>
          </a:r>
          <a:r>
            <a:rPr lang="ru-RU" b="0" i="0" dirty="0"/>
            <a:t> на научна </a:t>
          </a:r>
          <a:r>
            <a:rPr lang="ru-RU" b="0" i="0" dirty="0" err="1"/>
            <a:t>видимост</a:t>
          </a:r>
          <a:r>
            <a:rPr lang="ru-RU" b="0" i="0" dirty="0"/>
            <a:t>.</a:t>
          </a:r>
          <a:endParaRPr lang="bg-BG" dirty="0"/>
        </a:p>
      </dgm:t>
    </dgm:pt>
    <dgm:pt modelId="{FCB01B0B-D06C-4D37-B434-C6C376C2EA2C}" type="parTrans" cxnId="{9A4DFA72-53E9-46F7-82F5-801EB1DB5064}">
      <dgm:prSet/>
      <dgm:spPr/>
      <dgm:t>
        <a:bodyPr/>
        <a:lstStyle/>
        <a:p>
          <a:endParaRPr lang="bg-BG" dirty="0"/>
        </a:p>
      </dgm:t>
    </dgm:pt>
    <dgm:pt modelId="{E284AC53-1321-480F-B24D-94E29E82057A}" type="sibTrans" cxnId="{9A4DFA72-53E9-46F7-82F5-801EB1DB5064}">
      <dgm:prSet/>
      <dgm:spPr/>
      <dgm:t>
        <a:bodyPr/>
        <a:lstStyle/>
        <a:p>
          <a:endParaRPr lang="bg-BG" dirty="0"/>
        </a:p>
      </dgm:t>
    </dgm:pt>
    <dgm:pt modelId="{22949A7F-BDAF-4336-AC99-61E7426A4E11}">
      <dgm:prSet/>
      <dgm:spPr/>
      <dgm:t>
        <a:bodyPr/>
        <a:lstStyle/>
        <a:p>
          <a:r>
            <a:rPr lang="ru-RU" b="0" i="0" dirty="0"/>
            <a:t>Най-</a:t>
          </a:r>
          <a:r>
            <a:rPr lang="ru-RU" b="0" i="0" dirty="0" err="1"/>
            <a:t>важното</a:t>
          </a:r>
          <a:r>
            <a:rPr lang="ru-RU" b="0" i="0" dirty="0"/>
            <a:t> </a:t>
          </a:r>
          <a:r>
            <a:rPr lang="ru-RU" b="0" i="0" dirty="0" err="1"/>
            <a:t>разграничени</a:t>
          </a:r>
          <a:r>
            <a:rPr lang="bg-BG" b="0" i="0" dirty="0"/>
            <a:t>ето на </a:t>
          </a:r>
          <a:r>
            <a:rPr lang="ru-RU" b="0" i="0" dirty="0"/>
            <a:t>три </a:t>
          </a:r>
          <a:r>
            <a:rPr lang="ru-RU" b="0" i="0" dirty="0" err="1"/>
            <a:t>групи</a:t>
          </a:r>
          <a:r>
            <a:rPr lang="ru-RU" b="0" i="0" dirty="0"/>
            <a:t> функции:</a:t>
          </a:r>
          <a:endParaRPr lang="bg-BG" dirty="0"/>
        </a:p>
      </dgm:t>
    </dgm:pt>
    <dgm:pt modelId="{D6A04EA3-8270-4A78-8EEA-17046638876A}" type="parTrans" cxnId="{B09A28EC-1F31-4F93-873E-2617658CE950}">
      <dgm:prSet/>
      <dgm:spPr/>
      <dgm:t>
        <a:bodyPr/>
        <a:lstStyle/>
        <a:p>
          <a:endParaRPr lang="bg-BG" dirty="0"/>
        </a:p>
      </dgm:t>
    </dgm:pt>
    <dgm:pt modelId="{43B888AE-CC55-4572-90E2-4A5DFEC9518F}" type="sibTrans" cxnId="{B09A28EC-1F31-4F93-873E-2617658CE950}">
      <dgm:prSet/>
      <dgm:spPr/>
      <dgm:t>
        <a:bodyPr/>
        <a:lstStyle/>
        <a:p>
          <a:endParaRPr lang="bg-BG" dirty="0"/>
        </a:p>
      </dgm:t>
    </dgm:pt>
    <dgm:pt modelId="{17F19C91-2CE5-4AA5-99F5-67C54155E4DF}">
      <dgm:prSet/>
      <dgm:spPr/>
      <dgm:t>
        <a:bodyPr/>
        <a:lstStyle/>
        <a:p>
          <a:r>
            <a:rPr lang="ru-RU" b="1" i="0" dirty="0" err="1"/>
            <a:t>Първата</a:t>
          </a:r>
          <a:r>
            <a:rPr lang="ru-RU" b="1" i="0" dirty="0"/>
            <a:t> </a:t>
          </a:r>
          <a:r>
            <a:rPr lang="ru-RU" b="1" i="0" dirty="0" err="1"/>
            <a:t>група</a:t>
          </a:r>
          <a:r>
            <a:rPr lang="ru-RU" b="1" i="0" dirty="0"/>
            <a:t> </a:t>
          </a:r>
          <a:r>
            <a:rPr lang="ru-RU" b="0" i="0" dirty="0" err="1"/>
            <a:t>включва</a:t>
          </a:r>
          <a:r>
            <a:rPr lang="ru-RU" b="0" i="0" dirty="0"/>
            <a:t> AI </a:t>
          </a:r>
          <a:r>
            <a:rPr lang="ru-RU" b="0" i="0" dirty="0" err="1"/>
            <a:t>инструменти</a:t>
          </a:r>
          <a:r>
            <a:rPr lang="ru-RU" b="0" i="0" dirty="0"/>
            <a:t> за </a:t>
          </a:r>
          <a:r>
            <a:rPr lang="ru-RU" b="0" i="0" dirty="0" err="1"/>
            <a:t>търсене</a:t>
          </a:r>
          <a:r>
            <a:rPr lang="ru-RU" b="0" i="0" dirty="0"/>
            <a:t>, </a:t>
          </a:r>
          <a:r>
            <a:rPr lang="ru-RU" b="0" i="0" dirty="0" err="1"/>
            <a:t>четене</a:t>
          </a:r>
          <a:r>
            <a:rPr lang="ru-RU" b="0" i="0" dirty="0"/>
            <a:t>, </a:t>
          </a:r>
          <a:r>
            <a:rPr lang="ru-RU" b="0" i="0" dirty="0" err="1"/>
            <a:t>резюмиране</a:t>
          </a:r>
          <a:r>
            <a:rPr lang="ru-RU" b="0" i="0" dirty="0"/>
            <a:t> и синтез на литература. </a:t>
          </a:r>
          <a:endParaRPr lang="bg-BG" dirty="0"/>
        </a:p>
      </dgm:t>
    </dgm:pt>
    <dgm:pt modelId="{16F50FAF-9D2E-483D-A1F7-6B28E9F0F375}" type="parTrans" cxnId="{12624E40-C609-40D7-BE21-7B31451EFA14}">
      <dgm:prSet/>
      <dgm:spPr/>
      <dgm:t>
        <a:bodyPr/>
        <a:lstStyle/>
        <a:p>
          <a:endParaRPr lang="bg-BG" dirty="0"/>
        </a:p>
      </dgm:t>
    </dgm:pt>
    <dgm:pt modelId="{DF3B4A25-3EE5-4E12-8C4A-0CC1252CEB6A}" type="sibTrans" cxnId="{12624E40-C609-40D7-BE21-7B31451EFA14}">
      <dgm:prSet/>
      <dgm:spPr/>
      <dgm:t>
        <a:bodyPr/>
        <a:lstStyle/>
        <a:p>
          <a:endParaRPr lang="bg-BG" dirty="0"/>
        </a:p>
      </dgm:t>
    </dgm:pt>
    <dgm:pt modelId="{46C09FBE-7F79-4314-A0E3-60C4B9452B80}">
      <dgm:prSet/>
      <dgm:spPr/>
      <dgm:t>
        <a:bodyPr/>
        <a:lstStyle/>
        <a:p>
          <a:r>
            <a:rPr lang="ru-RU" b="1" i="0" dirty="0" err="1"/>
            <a:t>Втората</a:t>
          </a:r>
          <a:r>
            <a:rPr lang="ru-RU" b="1" i="0" dirty="0"/>
            <a:t> </a:t>
          </a:r>
          <a:r>
            <a:rPr lang="ru-RU" b="1" i="0" dirty="0" err="1"/>
            <a:t>група</a:t>
          </a:r>
          <a:r>
            <a:rPr lang="ru-RU" b="1" i="0" dirty="0"/>
            <a:t> </a:t>
          </a:r>
          <a:r>
            <a:rPr lang="ru-RU" b="0" i="0" dirty="0" err="1"/>
            <a:t>включва</a:t>
          </a:r>
          <a:r>
            <a:rPr lang="ru-RU" b="0" i="0" dirty="0"/>
            <a:t> библиометрични и </a:t>
          </a:r>
          <a:r>
            <a:rPr lang="ru-RU" b="0" i="0" dirty="0" err="1"/>
            <a:t>research</a:t>
          </a:r>
          <a:r>
            <a:rPr lang="ru-RU" b="0" i="0" dirty="0"/>
            <a:t> </a:t>
          </a:r>
          <a:r>
            <a:rPr lang="ru-RU" b="0" i="0" dirty="0" err="1"/>
            <a:t>intelligence</a:t>
          </a:r>
          <a:r>
            <a:rPr lang="ru-RU" b="0" i="0" dirty="0"/>
            <a:t> </a:t>
          </a:r>
          <a:r>
            <a:rPr lang="ru-RU" b="0" i="0" dirty="0" err="1"/>
            <a:t>платформи</a:t>
          </a:r>
          <a:r>
            <a:rPr lang="ru-RU" b="0" i="0" dirty="0"/>
            <a:t>, </a:t>
          </a:r>
          <a:r>
            <a:rPr lang="ru-RU" b="0" i="0" dirty="0" err="1"/>
            <a:t>които</a:t>
          </a:r>
          <a:r>
            <a:rPr lang="ru-RU" b="0" i="0" dirty="0"/>
            <a:t> </a:t>
          </a:r>
          <a:r>
            <a:rPr lang="ru-RU" b="0" i="0" dirty="0" err="1"/>
            <a:t>поддържат</a:t>
          </a:r>
          <a:r>
            <a:rPr lang="ru-RU" b="0" i="0" dirty="0"/>
            <a:t> </a:t>
          </a:r>
          <a:r>
            <a:rPr lang="ru-RU" b="0" i="0" dirty="0" err="1"/>
            <a:t>цитатни</a:t>
          </a:r>
          <a:r>
            <a:rPr lang="ru-RU" b="0" i="0" dirty="0"/>
            <a:t>, </a:t>
          </a:r>
          <a:r>
            <a:rPr lang="ru-RU" b="0" i="0" dirty="0" err="1"/>
            <a:t>нормализирани</a:t>
          </a:r>
          <a:r>
            <a:rPr lang="ru-RU" b="0" i="0" dirty="0"/>
            <a:t>, </a:t>
          </a:r>
          <a:r>
            <a:rPr lang="ru-RU" b="0" i="0" dirty="0" err="1"/>
            <a:t>алтернативни</a:t>
          </a:r>
          <a:r>
            <a:rPr lang="ru-RU" b="0" i="0" dirty="0"/>
            <a:t> и </a:t>
          </a:r>
          <a:r>
            <a:rPr lang="ru-RU" b="0" i="0" dirty="0" err="1"/>
            <a:t>институционални</a:t>
          </a:r>
          <a:r>
            <a:rPr lang="ru-RU" b="0" i="0" dirty="0"/>
            <a:t> показатели. </a:t>
          </a:r>
          <a:endParaRPr lang="bg-BG" dirty="0"/>
        </a:p>
      </dgm:t>
    </dgm:pt>
    <dgm:pt modelId="{1F5AB435-64DF-4FAF-9F31-8B72CD14E42E}" type="parTrans" cxnId="{5329FF2D-46AB-4900-9FEB-8F4A7EDC15AE}">
      <dgm:prSet/>
      <dgm:spPr/>
      <dgm:t>
        <a:bodyPr/>
        <a:lstStyle/>
        <a:p>
          <a:endParaRPr lang="bg-BG" dirty="0"/>
        </a:p>
      </dgm:t>
    </dgm:pt>
    <dgm:pt modelId="{4ADA2387-0396-4153-978D-BA7D8F8D385E}" type="sibTrans" cxnId="{5329FF2D-46AB-4900-9FEB-8F4A7EDC15AE}">
      <dgm:prSet/>
      <dgm:spPr/>
      <dgm:t>
        <a:bodyPr/>
        <a:lstStyle/>
        <a:p>
          <a:endParaRPr lang="bg-BG" dirty="0"/>
        </a:p>
      </dgm:t>
    </dgm:pt>
    <dgm:pt modelId="{F1D2F31A-4CB5-474C-BE66-3C70D99B4DB5}">
      <dgm:prSet/>
      <dgm:spPr/>
      <dgm:t>
        <a:bodyPr/>
        <a:lstStyle/>
        <a:p>
          <a:r>
            <a:rPr lang="ru-RU" b="1" i="0" dirty="0" err="1"/>
            <a:t>Третата</a:t>
          </a:r>
          <a:r>
            <a:rPr lang="ru-RU" b="1" i="0" dirty="0"/>
            <a:t> </a:t>
          </a:r>
          <a:r>
            <a:rPr lang="ru-RU" b="1" i="0" dirty="0" err="1"/>
            <a:t>група</a:t>
          </a:r>
          <a:r>
            <a:rPr lang="ru-RU" b="1" i="0" dirty="0"/>
            <a:t> </a:t>
          </a:r>
          <a:r>
            <a:rPr lang="ru-RU" b="0" i="0" dirty="0" err="1"/>
            <a:t>обхваща</a:t>
          </a:r>
          <a:r>
            <a:rPr lang="ru-RU" b="0" i="0" dirty="0"/>
            <a:t> </a:t>
          </a:r>
          <a:r>
            <a:rPr lang="ru-RU" b="0" i="0" dirty="0" err="1"/>
            <a:t>инструменти</a:t>
          </a:r>
          <a:r>
            <a:rPr lang="ru-RU" b="0" i="0" dirty="0"/>
            <a:t> за </a:t>
          </a:r>
          <a:r>
            <a:rPr lang="ru-RU" b="0" i="0" dirty="0" err="1"/>
            <a:t>визуално</a:t>
          </a:r>
          <a:r>
            <a:rPr lang="ru-RU" b="0" i="0" dirty="0"/>
            <a:t> </a:t>
          </a:r>
          <a:r>
            <a:rPr lang="ru-RU" b="0" i="0" dirty="0" err="1"/>
            <a:t>картографиране</a:t>
          </a:r>
          <a:r>
            <a:rPr lang="ru-RU" b="0" i="0" dirty="0"/>
            <a:t> на литература и </a:t>
          </a:r>
          <a:r>
            <a:rPr lang="ru-RU" b="0" i="0" dirty="0" err="1"/>
            <a:t>научни</a:t>
          </a:r>
          <a:r>
            <a:rPr lang="ru-RU" b="0" i="0" dirty="0"/>
            <a:t> мрежи.</a:t>
          </a:r>
          <a:endParaRPr lang="bg-BG" dirty="0"/>
        </a:p>
      </dgm:t>
    </dgm:pt>
    <dgm:pt modelId="{EAE7DE6E-8572-4C3C-A5B7-545C4D385015}" type="parTrans" cxnId="{02BA0BA2-3FD1-4A5F-8078-284C6A66DF25}">
      <dgm:prSet/>
      <dgm:spPr/>
      <dgm:t>
        <a:bodyPr/>
        <a:lstStyle/>
        <a:p>
          <a:endParaRPr lang="bg-BG" dirty="0"/>
        </a:p>
      </dgm:t>
    </dgm:pt>
    <dgm:pt modelId="{C22956EC-8DC4-4A6B-83B9-442F13E7B4B2}" type="sibTrans" cxnId="{02BA0BA2-3FD1-4A5F-8078-284C6A66DF25}">
      <dgm:prSet/>
      <dgm:spPr/>
      <dgm:t>
        <a:bodyPr/>
        <a:lstStyle/>
        <a:p>
          <a:endParaRPr lang="bg-BG" dirty="0"/>
        </a:p>
      </dgm:t>
    </dgm:pt>
    <dgm:pt modelId="{89046682-6B8D-4A20-A8E6-C32D27CB6087}">
      <dgm:prSet/>
      <dgm:spPr/>
      <dgm:t>
        <a:bodyPr/>
        <a:lstStyle/>
        <a:p>
          <a:r>
            <a:rPr lang="ru-RU" b="0" i="0" dirty="0"/>
            <a:t>От </a:t>
          </a:r>
          <a:r>
            <a:rPr lang="ru-RU" b="0" i="0" dirty="0" err="1"/>
            <a:t>гледна</a:t>
          </a:r>
          <a:r>
            <a:rPr lang="ru-RU" b="0" i="0" dirty="0"/>
            <a:t> точка на </a:t>
          </a:r>
          <a:r>
            <a:rPr lang="ru-RU" b="0" i="0" dirty="0" err="1"/>
            <a:t>отворената</a:t>
          </a:r>
          <a:r>
            <a:rPr lang="ru-RU" b="0" i="0" dirty="0"/>
            <a:t> наука най-</a:t>
          </a:r>
          <a:r>
            <a:rPr lang="ru-RU" b="0" i="0" dirty="0" err="1"/>
            <a:t>ценни</a:t>
          </a:r>
          <a:r>
            <a:rPr lang="ru-RU" b="0" i="0" dirty="0"/>
            <a:t> </a:t>
          </a:r>
          <a:r>
            <a:rPr lang="ru-RU" b="0" i="0" dirty="0" err="1"/>
            <a:t>са</a:t>
          </a:r>
          <a:r>
            <a:rPr lang="ru-RU" b="0" i="0" dirty="0"/>
            <a:t> </a:t>
          </a:r>
          <a:r>
            <a:rPr lang="ru-RU" b="0" i="0" dirty="0" err="1"/>
            <a:t>платформите</a:t>
          </a:r>
          <a:r>
            <a:rPr lang="ru-RU" b="0" i="0" dirty="0"/>
            <a:t>, </a:t>
          </a:r>
          <a:r>
            <a:rPr lang="ru-RU" b="0" i="0" dirty="0" err="1"/>
            <a:t>които</a:t>
          </a:r>
          <a:r>
            <a:rPr lang="ru-RU" b="0" i="0" dirty="0"/>
            <a:t> </a:t>
          </a:r>
          <a:r>
            <a:rPr lang="ru-RU" b="0" i="0" dirty="0" err="1"/>
            <a:t>осигуряват</a:t>
          </a:r>
          <a:r>
            <a:rPr lang="ru-RU" b="0" i="0" dirty="0"/>
            <a:t> </a:t>
          </a:r>
          <a:r>
            <a:rPr lang="ru-RU" b="0" i="0" dirty="0" err="1"/>
            <a:t>проследимост</a:t>
          </a:r>
          <a:r>
            <a:rPr lang="ru-RU" b="0" i="0" dirty="0"/>
            <a:t>, проверими </a:t>
          </a:r>
          <a:r>
            <a:rPr lang="ru-RU" b="0" i="0" dirty="0" err="1"/>
            <a:t>източници</a:t>
          </a:r>
          <a:r>
            <a:rPr lang="ru-RU" b="0" i="0" dirty="0"/>
            <a:t>, </a:t>
          </a:r>
          <a:r>
            <a:rPr lang="ru-RU" b="0" i="0" dirty="0" err="1"/>
            <a:t>достъп</a:t>
          </a:r>
          <a:r>
            <a:rPr lang="ru-RU" b="0" i="0" dirty="0"/>
            <a:t> до </a:t>
          </a:r>
          <a:r>
            <a:rPr lang="ru-RU" b="0" i="0" dirty="0" err="1"/>
            <a:t>метаданни</a:t>
          </a:r>
          <a:r>
            <a:rPr lang="ru-RU" b="0" i="0" dirty="0"/>
            <a:t>, </a:t>
          </a:r>
          <a:r>
            <a:rPr lang="ru-RU" b="0" i="0" dirty="0" err="1"/>
            <a:t>възможност</a:t>
          </a:r>
          <a:r>
            <a:rPr lang="ru-RU" b="0" i="0" dirty="0"/>
            <a:t> за повторна проверка и ясно разграничение между </a:t>
          </a:r>
          <a:r>
            <a:rPr lang="ru-RU" b="0" i="0" dirty="0" err="1"/>
            <a:t>видимост</a:t>
          </a:r>
          <a:r>
            <a:rPr lang="ru-RU" b="0" i="0" dirty="0"/>
            <a:t>, влияние, </a:t>
          </a:r>
          <a:r>
            <a:rPr lang="ru-RU" b="0" i="0" dirty="0" err="1"/>
            <a:t>употреба</a:t>
          </a:r>
          <a:r>
            <a:rPr lang="ru-RU" b="0" i="0" dirty="0"/>
            <a:t> и качество. </a:t>
          </a:r>
          <a:endParaRPr lang="bg-BG" dirty="0"/>
        </a:p>
      </dgm:t>
    </dgm:pt>
    <dgm:pt modelId="{F898DEEE-2D42-41E5-B3D7-A239770B6520}" type="parTrans" cxnId="{15D2F531-3980-4B95-937E-D42E096AFADA}">
      <dgm:prSet/>
      <dgm:spPr/>
      <dgm:t>
        <a:bodyPr/>
        <a:lstStyle/>
        <a:p>
          <a:endParaRPr lang="bg-BG" dirty="0"/>
        </a:p>
      </dgm:t>
    </dgm:pt>
    <dgm:pt modelId="{C1A087D2-FF97-48A8-AB21-2B762EB8855A}" type="sibTrans" cxnId="{15D2F531-3980-4B95-937E-D42E096AFADA}">
      <dgm:prSet/>
      <dgm:spPr/>
      <dgm:t>
        <a:bodyPr/>
        <a:lstStyle/>
        <a:p>
          <a:endParaRPr lang="bg-BG" dirty="0"/>
        </a:p>
      </dgm:t>
    </dgm:pt>
    <dgm:pt modelId="{A8901071-EBF0-4EC2-A31C-C6FEF7333672}">
      <dgm:prSet/>
      <dgm:spPr/>
      <dgm:t>
        <a:bodyPr/>
        <a:lstStyle/>
        <a:p>
          <a:r>
            <a:rPr lang="ru-RU" b="0" i="0" dirty="0"/>
            <a:t>Важни за </a:t>
          </a:r>
          <a:r>
            <a:rPr lang="ru-RU" b="0" i="0" dirty="0" err="1"/>
            <a:t>аналитични</a:t>
          </a:r>
          <a:r>
            <a:rPr lang="ru-RU" b="0" i="0" dirty="0"/>
            <a:t> и </a:t>
          </a:r>
          <a:r>
            <a:rPr lang="ru-RU" b="0" i="0" dirty="0" err="1"/>
            <a:t>обучителни</a:t>
          </a:r>
          <a:r>
            <a:rPr lang="ru-RU" b="0" i="0" dirty="0"/>
            <a:t> цели </a:t>
          </a:r>
          <a:r>
            <a:rPr lang="en-US" b="0" i="0" dirty="0"/>
            <a:t> - </a:t>
          </a:r>
          <a:r>
            <a:rPr lang="ru-RU" b="0" i="0" dirty="0" err="1"/>
            <a:t>openalex</a:t>
          </a:r>
          <a:r>
            <a:rPr lang="ru-RU" b="0" i="0" dirty="0"/>
            <a:t>, </a:t>
          </a:r>
          <a:r>
            <a:rPr lang="ru-RU" b="0" i="0" dirty="0" err="1"/>
            <a:t>dimensions</a:t>
          </a:r>
          <a:r>
            <a:rPr lang="ru-RU" b="0" i="0" dirty="0"/>
            <a:t>, </a:t>
          </a:r>
          <a:r>
            <a:rPr lang="ru-RU" b="0" i="0" dirty="0" err="1"/>
            <a:t>altmetric</a:t>
          </a:r>
          <a:r>
            <a:rPr lang="ru-RU" b="0" i="0" dirty="0"/>
            <a:t>, </a:t>
          </a:r>
          <a:r>
            <a:rPr lang="ru-RU" b="0" i="0" dirty="0" err="1"/>
            <a:t>plumx</a:t>
          </a:r>
          <a:r>
            <a:rPr lang="ru-RU" b="0" i="0" dirty="0"/>
            <a:t>, </a:t>
          </a:r>
          <a:r>
            <a:rPr lang="ru-RU" b="0" i="0" dirty="0" err="1"/>
            <a:t>scite</a:t>
          </a:r>
          <a:r>
            <a:rPr lang="ru-RU" b="0" i="0" dirty="0"/>
            <a:t> и </a:t>
          </a:r>
          <a:r>
            <a:rPr lang="ru-RU" b="0" i="0" dirty="0" err="1"/>
            <a:t>semantic</a:t>
          </a:r>
          <a:r>
            <a:rPr lang="ru-RU" b="0" i="0" dirty="0"/>
            <a:t> </a:t>
          </a:r>
          <a:r>
            <a:rPr lang="ru-RU" b="0" i="0" dirty="0" err="1"/>
            <a:t>scholar</a:t>
          </a:r>
          <a:r>
            <a:rPr lang="ru-RU" b="0" i="0" dirty="0"/>
            <a:t> </a:t>
          </a:r>
          <a:r>
            <a:rPr lang="ru-RU" b="0" i="0" dirty="0" err="1"/>
            <a:t>са</a:t>
          </a:r>
          <a:r>
            <a:rPr lang="ru-RU" b="0" i="0" dirty="0"/>
            <a:t> </a:t>
          </a:r>
          <a:r>
            <a:rPr lang="ru-RU" b="0" i="0" dirty="0" err="1"/>
            <a:t>особено</a:t>
          </a:r>
          <a:endParaRPr lang="bg-BG" dirty="0"/>
        </a:p>
      </dgm:t>
    </dgm:pt>
    <dgm:pt modelId="{A7314BD8-A4C8-4B3C-9D53-AC98ADC13DEE}" type="parTrans" cxnId="{F7DA691F-5BC6-4C35-95B7-6949292465D0}">
      <dgm:prSet/>
      <dgm:spPr/>
      <dgm:t>
        <a:bodyPr/>
        <a:lstStyle/>
        <a:p>
          <a:endParaRPr lang="bg-BG" dirty="0"/>
        </a:p>
      </dgm:t>
    </dgm:pt>
    <dgm:pt modelId="{938DDD8E-60CD-43D2-A765-6DF3C3A473E9}" type="sibTrans" cxnId="{F7DA691F-5BC6-4C35-95B7-6949292465D0}">
      <dgm:prSet/>
      <dgm:spPr/>
      <dgm:t>
        <a:bodyPr/>
        <a:lstStyle/>
        <a:p>
          <a:endParaRPr lang="bg-BG" dirty="0"/>
        </a:p>
      </dgm:t>
    </dgm:pt>
    <dgm:pt modelId="{581FEF70-0249-4CF0-B433-358091160225}">
      <dgm:prSet/>
      <dgm:spPr/>
      <dgm:t>
        <a:bodyPr/>
        <a:lstStyle/>
        <a:p>
          <a:r>
            <a:rPr lang="ru-RU" b="0" i="0" dirty="0" err="1"/>
            <a:t>По-подходящи</a:t>
          </a:r>
          <a:r>
            <a:rPr lang="ru-RU" b="0" i="0" dirty="0"/>
            <a:t> за оперативна работа с литература </a:t>
          </a:r>
          <a:r>
            <a:rPr lang="en-US" b="0" i="0" dirty="0"/>
            <a:t>- </a:t>
          </a:r>
          <a:r>
            <a:rPr lang="ru-RU" b="0" i="0" dirty="0" err="1"/>
            <a:t>elicit</a:t>
          </a:r>
          <a:r>
            <a:rPr lang="ru-RU" b="0" i="0" dirty="0"/>
            <a:t>, </a:t>
          </a:r>
          <a:r>
            <a:rPr lang="ru-RU" b="0" i="0" dirty="0" err="1"/>
            <a:t>consensus</a:t>
          </a:r>
          <a:r>
            <a:rPr lang="ru-RU" b="0" i="0" dirty="0"/>
            <a:t>, </a:t>
          </a:r>
          <a:r>
            <a:rPr lang="ru-RU" b="0" i="0" dirty="0" err="1"/>
            <a:t>scispace</a:t>
          </a:r>
          <a:r>
            <a:rPr lang="ru-RU" b="0" i="0" dirty="0"/>
            <a:t>, </a:t>
          </a:r>
          <a:r>
            <a:rPr lang="ru-RU" b="0" i="0" dirty="0" err="1"/>
            <a:t>scholarcy</a:t>
          </a:r>
          <a:r>
            <a:rPr lang="ru-RU" b="0" i="0" dirty="0"/>
            <a:t>, </a:t>
          </a:r>
          <a:r>
            <a:rPr lang="ru-RU" b="0" i="0" dirty="0" err="1"/>
            <a:t>researchrabbit</a:t>
          </a:r>
          <a:r>
            <a:rPr lang="ru-RU" b="0" i="0" dirty="0"/>
            <a:t>, </a:t>
          </a:r>
          <a:r>
            <a:rPr lang="ru-RU" b="0" i="0" dirty="0" err="1"/>
            <a:t>connected</a:t>
          </a:r>
          <a:r>
            <a:rPr lang="ru-RU" b="0" i="0" dirty="0"/>
            <a:t> </a:t>
          </a:r>
          <a:r>
            <a:rPr lang="ru-RU" b="0" i="0" dirty="0" err="1"/>
            <a:t>papers</a:t>
          </a:r>
          <a:r>
            <a:rPr lang="ru-RU" b="0" i="0" dirty="0"/>
            <a:t> и </a:t>
          </a:r>
          <a:r>
            <a:rPr lang="ru-RU" b="0" i="0" dirty="0" err="1"/>
            <a:t>litmaps</a:t>
          </a:r>
          <a:endParaRPr lang="bg-BG" dirty="0"/>
        </a:p>
      </dgm:t>
    </dgm:pt>
    <dgm:pt modelId="{AB0A2624-75DF-44C5-A2B3-9C22366849E8}" type="parTrans" cxnId="{B7D89BCD-F622-4059-AF66-B91087923815}">
      <dgm:prSet/>
      <dgm:spPr/>
      <dgm:t>
        <a:bodyPr/>
        <a:lstStyle/>
        <a:p>
          <a:endParaRPr lang="bg-BG" dirty="0"/>
        </a:p>
      </dgm:t>
    </dgm:pt>
    <dgm:pt modelId="{7D1DA493-8222-475C-8251-C689910ADC80}" type="sibTrans" cxnId="{B7D89BCD-F622-4059-AF66-B91087923815}">
      <dgm:prSet/>
      <dgm:spPr/>
      <dgm:t>
        <a:bodyPr/>
        <a:lstStyle/>
        <a:p>
          <a:endParaRPr lang="bg-BG" dirty="0"/>
        </a:p>
      </dgm:t>
    </dgm:pt>
    <dgm:pt modelId="{BDCCBD1D-8373-4610-9B2D-83201FDD32A4}">
      <dgm:prSet/>
      <dgm:spPr/>
      <dgm:t>
        <a:bodyPr/>
        <a:lstStyle/>
        <a:p>
          <a:r>
            <a:rPr lang="ru-RU" b="0" i="0" dirty="0" err="1"/>
            <a:t>Основният</a:t>
          </a:r>
          <a:r>
            <a:rPr lang="ru-RU" b="0" i="0" dirty="0"/>
            <a:t> риск е </a:t>
          </a:r>
          <a:r>
            <a:rPr lang="ru-RU" b="0" i="0" dirty="0" err="1"/>
            <a:t>тези</a:t>
          </a:r>
          <a:r>
            <a:rPr lang="ru-RU" b="0" i="0" dirty="0"/>
            <a:t> </a:t>
          </a:r>
          <a:r>
            <a:rPr lang="ru-RU" b="0" i="0" dirty="0" err="1"/>
            <a:t>платформи</a:t>
          </a:r>
          <a:r>
            <a:rPr lang="ru-RU" b="0" i="0" dirty="0"/>
            <a:t> </a:t>
          </a:r>
          <a:endParaRPr lang="bg-BG" dirty="0"/>
        </a:p>
      </dgm:t>
    </dgm:pt>
    <dgm:pt modelId="{C69F5636-2EC6-4829-BF8D-D0D71D622B48}" type="parTrans" cxnId="{4D50C360-8889-4AF3-9695-E1B71AFEC70F}">
      <dgm:prSet/>
      <dgm:spPr/>
      <dgm:t>
        <a:bodyPr/>
        <a:lstStyle/>
        <a:p>
          <a:endParaRPr lang="bg-BG" dirty="0"/>
        </a:p>
      </dgm:t>
    </dgm:pt>
    <dgm:pt modelId="{A7DFEAA0-8588-4332-8D20-BC7FCC5533F7}" type="sibTrans" cxnId="{4D50C360-8889-4AF3-9695-E1B71AFEC70F}">
      <dgm:prSet/>
      <dgm:spPr/>
      <dgm:t>
        <a:bodyPr/>
        <a:lstStyle/>
        <a:p>
          <a:endParaRPr lang="bg-BG" dirty="0"/>
        </a:p>
      </dgm:t>
    </dgm:pt>
    <dgm:pt modelId="{14BC8146-7263-4146-918D-6FB4B2AD8F66}">
      <dgm:prSet/>
      <dgm:spPr/>
      <dgm:t>
        <a:bodyPr/>
        <a:lstStyle/>
        <a:p>
          <a:r>
            <a:rPr lang="ru-RU" b="0" i="0" dirty="0"/>
            <a:t>Да </a:t>
          </a:r>
          <a:r>
            <a:rPr lang="ru-RU" b="0" i="0" dirty="0" err="1"/>
            <a:t>бъдат</a:t>
          </a:r>
          <a:r>
            <a:rPr lang="ru-RU" b="0" i="0" dirty="0"/>
            <a:t> </a:t>
          </a:r>
          <a:r>
            <a:rPr lang="ru-RU" b="0" i="0" dirty="0" err="1"/>
            <a:t>използвани</a:t>
          </a:r>
          <a:r>
            <a:rPr lang="ru-RU" b="0" i="0" dirty="0"/>
            <a:t> </a:t>
          </a:r>
          <a:r>
            <a:rPr lang="ru-RU" b="0" i="0" dirty="0" err="1"/>
            <a:t>като</a:t>
          </a:r>
          <a:r>
            <a:rPr lang="ru-RU" b="0" i="0" dirty="0"/>
            <a:t> </a:t>
          </a:r>
          <a:r>
            <a:rPr lang="ru-RU" b="0" i="0" dirty="0" err="1"/>
            <a:t>автоматизирана</a:t>
          </a:r>
          <a:r>
            <a:rPr lang="ru-RU" b="0" i="0" dirty="0"/>
            <a:t> система за </a:t>
          </a:r>
          <a:r>
            <a:rPr lang="ru-RU" b="0" i="0" dirty="0" err="1"/>
            <a:t>оценяване</a:t>
          </a:r>
          <a:r>
            <a:rPr lang="ru-RU" b="0" i="0" dirty="0"/>
            <a:t>. </a:t>
          </a:r>
          <a:endParaRPr lang="bg-BG" dirty="0"/>
        </a:p>
      </dgm:t>
    </dgm:pt>
    <dgm:pt modelId="{F194911C-8599-4999-969B-2FCFD6FD8A55}" type="parTrans" cxnId="{8C0241F9-D351-4C16-AB85-E85D239170C3}">
      <dgm:prSet/>
      <dgm:spPr/>
      <dgm:t>
        <a:bodyPr/>
        <a:lstStyle/>
        <a:p>
          <a:endParaRPr lang="bg-BG" dirty="0"/>
        </a:p>
      </dgm:t>
    </dgm:pt>
    <dgm:pt modelId="{926F1E5C-2B93-426A-9317-8960D19B808A}" type="sibTrans" cxnId="{8C0241F9-D351-4C16-AB85-E85D239170C3}">
      <dgm:prSet/>
      <dgm:spPr/>
      <dgm:t>
        <a:bodyPr/>
        <a:lstStyle/>
        <a:p>
          <a:endParaRPr lang="bg-BG" dirty="0"/>
        </a:p>
      </dgm:t>
    </dgm:pt>
    <dgm:pt modelId="{606FD248-81E9-430A-A837-E84CD4179AA3}">
      <dgm:prSet/>
      <dgm:spPr/>
      <dgm:t>
        <a:bodyPr/>
        <a:lstStyle/>
        <a:p>
          <a:r>
            <a:rPr lang="ru-RU" b="0" i="0" dirty="0" err="1"/>
            <a:t>Метриките</a:t>
          </a:r>
          <a:r>
            <a:rPr lang="ru-RU" b="0" i="0" dirty="0"/>
            <a:t> </a:t>
          </a:r>
          <a:r>
            <a:rPr lang="ru-RU" b="0" i="0" dirty="0" err="1"/>
            <a:t>трябва</a:t>
          </a:r>
          <a:r>
            <a:rPr lang="ru-RU" b="0" i="0" dirty="0"/>
            <a:t> да </a:t>
          </a:r>
          <a:r>
            <a:rPr lang="ru-RU" b="0" i="0" dirty="0" err="1"/>
            <a:t>бъдат</a:t>
          </a:r>
          <a:r>
            <a:rPr lang="ru-RU" b="0" i="0" dirty="0"/>
            <a:t> </a:t>
          </a:r>
          <a:r>
            <a:rPr lang="ru-RU" b="0" i="0" dirty="0" err="1"/>
            <a:t>разглеждани</a:t>
          </a:r>
          <a:r>
            <a:rPr lang="ru-RU" b="0" i="0" dirty="0"/>
            <a:t> </a:t>
          </a:r>
          <a:r>
            <a:rPr lang="ru-RU" b="0" i="0" dirty="0" err="1"/>
            <a:t>като</a:t>
          </a:r>
          <a:r>
            <a:rPr lang="ru-RU" b="0" i="0" dirty="0"/>
            <a:t> </a:t>
          </a:r>
          <a:r>
            <a:rPr lang="ru-RU" b="0" i="0" dirty="0" err="1"/>
            <a:t>помощни</a:t>
          </a:r>
          <a:r>
            <a:rPr lang="ru-RU" b="0" i="0" dirty="0"/>
            <a:t> </a:t>
          </a:r>
          <a:r>
            <a:rPr lang="ru-RU" b="0" i="0" dirty="0" err="1"/>
            <a:t>ориентири</a:t>
          </a:r>
          <a:r>
            <a:rPr lang="ru-RU" b="0" i="0" dirty="0"/>
            <a:t>, а не </a:t>
          </a:r>
          <a:r>
            <a:rPr lang="ru-RU" b="0" i="0" dirty="0" err="1"/>
            <a:t>като</a:t>
          </a:r>
          <a:r>
            <a:rPr lang="ru-RU" b="0" i="0" dirty="0"/>
            <a:t> </a:t>
          </a:r>
          <a:r>
            <a:rPr lang="ru-RU" b="0" i="0" dirty="0" err="1"/>
            <a:t>самостоятелно</a:t>
          </a:r>
          <a:r>
            <a:rPr lang="ru-RU" b="0" i="0" dirty="0"/>
            <a:t> основание за </a:t>
          </a:r>
          <a:r>
            <a:rPr lang="ru-RU" b="0" i="0" dirty="0" err="1"/>
            <a:t>кадрови</a:t>
          </a:r>
          <a:r>
            <a:rPr lang="ru-RU" b="0" i="0" dirty="0"/>
            <a:t> решения, </a:t>
          </a:r>
          <a:r>
            <a:rPr lang="ru-RU" b="0" i="0" dirty="0" err="1"/>
            <a:t>финансиране</a:t>
          </a:r>
          <a:r>
            <a:rPr lang="ru-RU" b="0" i="0" dirty="0"/>
            <a:t>, </a:t>
          </a:r>
          <a:r>
            <a:rPr lang="ru-RU" b="0" i="0" dirty="0" err="1"/>
            <a:t>институционални</a:t>
          </a:r>
          <a:r>
            <a:rPr lang="ru-RU" b="0" i="0" dirty="0"/>
            <a:t> санкции или оценка на </a:t>
          </a:r>
          <a:r>
            <a:rPr lang="ru-RU" b="0" i="0" dirty="0" err="1"/>
            <a:t>качеството</a:t>
          </a:r>
          <a:r>
            <a:rPr lang="ru-RU" b="0" i="0" dirty="0"/>
            <a:t>. </a:t>
          </a:r>
          <a:endParaRPr lang="bg-BG" dirty="0"/>
        </a:p>
      </dgm:t>
    </dgm:pt>
    <dgm:pt modelId="{2573EEC3-163E-4B8D-AD6F-7832EBF2C4FF}" type="parTrans" cxnId="{57F0929D-5A41-481D-AE77-D391EF37FAFA}">
      <dgm:prSet/>
      <dgm:spPr/>
      <dgm:t>
        <a:bodyPr/>
        <a:lstStyle/>
        <a:p>
          <a:endParaRPr lang="bg-BG" dirty="0"/>
        </a:p>
      </dgm:t>
    </dgm:pt>
    <dgm:pt modelId="{ABFDCB74-4F9D-427A-9CA0-2656735CB9A0}" type="sibTrans" cxnId="{57F0929D-5A41-481D-AE77-D391EF37FAFA}">
      <dgm:prSet/>
      <dgm:spPr/>
      <dgm:t>
        <a:bodyPr/>
        <a:lstStyle/>
        <a:p>
          <a:endParaRPr lang="bg-BG" dirty="0"/>
        </a:p>
      </dgm:t>
    </dgm:pt>
    <dgm:pt modelId="{6F4CE971-D6D3-446F-A620-150E5721AB99}">
      <dgm:prSet/>
      <dgm:spPr/>
      <dgm:t>
        <a:bodyPr/>
        <a:lstStyle/>
        <a:p>
          <a:r>
            <a:rPr lang="ru-RU" b="0" i="0" dirty="0" err="1"/>
            <a:t>Особено</a:t>
          </a:r>
          <a:r>
            <a:rPr lang="ru-RU" b="0" i="0" dirty="0"/>
            <a:t> важно е да се </a:t>
          </a:r>
          <a:r>
            <a:rPr lang="ru-RU" b="0" i="0" dirty="0" err="1"/>
            <a:t>различават</a:t>
          </a:r>
          <a:r>
            <a:rPr lang="ru-RU" b="0" i="0" dirty="0"/>
            <a:t> академично </a:t>
          </a:r>
          <a:r>
            <a:rPr lang="ru-RU" b="0" i="0" dirty="0" err="1"/>
            <a:t>цитиране</a:t>
          </a:r>
          <a:r>
            <a:rPr lang="ru-RU" b="0" i="0" dirty="0"/>
            <a:t>, </a:t>
          </a:r>
          <a:r>
            <a:rPr lang="ru-RU" b="0" i="0" dirty="0" err="1"/>
            <a:t>социална</a:t>
          </a:r>
          <a:r>
            <a:rPr lang="ru-RU" b="0" i="0" dirty="0"/>
            <a:t> </a:t>
          </a:r>
          <a:r>
            <a:rPr lang="ru-RU" b="0" i="0" dirty="0" err="1"/>
            <a:t>видимост</a:t>
          </a:r>
          <a:r>
            <a:rPr lang="ru-RU" b="0" i="0" dirty="0"/>
            <a:t>, </a:t>
          </a:r>
          <a:r>
            <a:rPr lang="ru-RU" b="0" i="0" dirty="0" err="1"/>
            <a:t>политическо</a:t>
          </a:r>
          <a:r>
            <a:rPr lang="ru-RU" b="0" i="0" dirty="0"/>
            <a:t> </a:t>
          </a:r>
          <a:r>
            <a:rPr lang="ru-RU" b="0" i="0" dirty="0" err="1"/>
            <a:t>въздействие</a:t>
          </a:r>
          <a:r>
            <a:rPr lang="ru-RU" b="0" i="0" dirty="0"/>
            <a:t>, </a:t>
          </a:r>
          <a:r>
            <a:rPr lang="ru-RU" b="0" i="0" dirty="0" err="1"/>
            <a:t>употреба</a:t>
          </a:r>
          <a:r>
            <a:rPr lang="ru-RU" b="0" i="0" dirty="0"/>
            <a:t>, </a:t>
          </a:r>
          <a:r>
            <a:rPr lang="ru-RU" b="0" i="0" dirty="0" err="1"/>
            <a:t>иновационен</a:t>
          </a:r>
          <a:r>
            <a:rPr lang="ru-RU" b="0" i="0" dirty="0"/>
            <a:t> трансфер и реален научен принос.</a:t>
          </a:r>
          <a:endParaRPr lang="bg-BG" dirty="0"/>
        </a:p>
      </dgm:t>
    </dgm:pt>
    <dgm:pt modelId="{9CB6E47F-F7CE-408A-AAD5-B4348A1C9BA3}" type="parTrans" cxnId="{ECD3B87E-C174-4DD9-99D4-77DD572E51E3}">
      <dgm:prSet/>
      <dgm:spPr/>
      <dgm:t>
        <a:bodyPr/>
        <a:lstStyle/>
        <a:p>
          <a:endParaRPr lang="bg-BG" dirty="0"/>
        </a:p>
      </dgm:t>
    </dgm:pt>
    <dgm:pt modelId="{B36B38F3-B577-4B8A-8260-314618FB870F}" type="sibTrans" cxnId="{ECD3B87E-C174-4DD9-99D4-77DD572E51E3}">
      <dgm:prSet/>
      <dgm:spPr/>
      <dgm:t>
        <a:bodyPr/>
        <a:lstStyle/>
        <a:p>
          <a:endParaRPr lang="bg-BG" dirty="0"/>
        </a:p>
      </dgm:t>
    </dgm:pt>
    <dgm:pt modelId="{CEA9AE3C-5178-4C90-B27A-89180831F977}" type="pres">
      <dgm:prSet presAssocID="{51C7397D-FEB5-4459-BE3D-CED845E3201C}" presName="linear" presStyleCnt="0">
        <dgm:presLayoutVars>
          <dgm:animLvl val="lvl"/>
          <dgm:resizeHandles val="exact"/>
        </dgm:presLayoutVars>
      </dgm:prSet>
      <dgm:spPr/>
    </dgm:pt>
    <dgm:pt modelId="{68C554AC-28B1-42BD-BD15-44779AD6CB9F}" type="pres">
      <dgm:prSet presAssocID="{431963D7-45D7-446D-BE0D-DDE46D7F0F9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729F5C8-4441-4FB9-9E98-E8BDBA3EB45A}" type="pres">
      <dgm:prSet presAssocID="{431963D7-45D7-446D-BE0D-DDE46D7F0F9D}" presName="childText" presStyleLbl="revTx" presStyleIdx="0" presStyleCnt="4">
        <dgm:presLayoutVars>
          <dgm:bulletEnabled val="1"/>
        </dgm:presLayoutVars>
      </dgm:prSet>
      <dgm:spPr/>
    </dgm:pt>
    <dgm:pt modelId="{F21D98D9-26BE-4C8B-8D48-F1A3AB6E2E8D}" type="pres">
      <dgm:prSet presAssocID="{22949A7F-BDAF-4336-AC99-61E7426A4E1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8924FD2-6D4C-4203-BDCE-D66D318BBB23}" type="pres">
      <dgm:prSet presAssocID="{22949A7F-BDAF-4336-AC99-61E7426A4E11}" presName="childText" presStyleLbl="revTx" presStyleIdx="1" presStyleCnt="4">
        <dgm:presLayoutVars>
          <dgm:bulletEnabled val="1"/>
        </dgm:presLayoutVars>
      </dgm:prSet>
      <dgm:spPr/>
    </dgm:pt>
    <dgm:pt modelId="{EF4FF65B-B3AC-4536-AF95-F23C9398147E}" type="pres">
      <dgm:prSet presAssocID="{89046682-6B8D-4A20-A8E6-C32D27CB608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3C21E7C-1623-48ED-A597-E62536BAA5AE}" type="pres">
      <dgm:prSet presAssocID="{89046682-6B8D-4A20-A8E6-C32D27CB6087}" presName="childText" presStyleLbl="revTx" presStyleIdx="2" presStyleCnt="4">
        <dgm:presLayoutVars>
          <dgm:bulletEnabled val="1"/>
        </dgm:presLayoutVars>
      </dgm:prSet>
      <dgm:spPr/>
    </dgm:pt>
    <dgm:pt modelId="{665CF59F-F31D-471F-B880-55D3DA3E7AC6}" type="pres">
      <dgm:prSet presAssocID="{BDCCBD1D-8373-4610-9B2D-83201FDD32A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FAD53682-F427-4601-ABB1-E6D5D66E7F04}" type="pres">
      <dgm:prSet presAssocID="{BDCCBD1D-8373-4610-9B2D-83201FDD32A4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F7DA691F-5BC6-4C35-95B7-6949292465D0}" srcId="{89046682-6B8D-4A20-A8E6-C32D27CB6087}" destId="{A8901071-EBF0-4EC2-A31C-C6FEF7333672}" srcOrd="0" destOrd="0" parTransId="{A7314BD8-A4C8-4B3C-9D53-AC98ADC13DEE}" sibTransId="{938DDD8E-60CD-43D2-A765-6DF3C3A473E9}"/>
    <dgm:cxn modelId="{5329FF2D-46AB-4900-9FEB-8F4A7EDC15AE}" srcId="{22949A7F-BDAF-4336-AC99-61E7426A4E11}" destId="{46C09FBE-7F79-4314-A0E3-60C4B9452B80}" srcOrd="1" destOrd="0" parTransId="{1F5AB435-64DF-4FAF-9F31-8B72CD14E42E}" sibTransId="{4ADA2387-0396-4153-978D-BA7D8F8D385E}"/>
    <dgm:cxn modelId="{15D2F531-3980-4B95-937E-D42E096AFADA}" srcId="{51C7397D-FEB5-4459-BE3D-CED845E3201C}" destId="{89046682-6B8D-4A20-A8E6-C32D27CB6087}" srcOrd="2" destOrd="0" parTransId="{F898DEEE-2D42-41E5-B3D7-A239770B6520}" sibTransId="{C1A087D2-FF97-48A8-AB21-2B762EB8855A}"/>
    <dgm:cxn modelId="{12624E40-C609-40D7-BE21-7B31451EFA14}" srcId="{22949A7F-BDAF-4336-AC99-61E7426A4E11}" destId="{17F19C91-2CE5-4AA5-99F5-67C54155E4DF}" srcOrd="0" destOrd="0" parTransId="{16F50FAF-9D2E-483D-A1F7-6B28E9F0F375}" sibTransId="{DF3B4A25-3EE5-4E12-8C4A-0CC1252CEB6A}"/>
    <dgm:cxn modelId="{4D50C360-8889-4AF3-9695-E1B71AFEC70F}" srcId="{51C7397D-FEB5-4459-BE3D-CED845E3201C}" destId="{BDCCBD1D-8373-4610-9B2D-83201FDD32A4}" srcOrd="3" destOrd="0" parTransId="{C69F5636-2EC6-4829-BF8D-D0D71D622B48}" sibTransId="{A7DFEAA0-8588-4332-8D20-BC7FCC5533F7}"/>
    <dgm:cxn modelId="{AF3BCF61-6DDB-4B79-B2D2-299DD9BC3A2D}" type="presOf" srcId="{14BC8146-7263-4146-918D-6FB4B2AD8F66}" destId="{FAD53682-F427-4601-ABB1-E6D5D66E7F04}" srcOrd="0" destOrd="0" presId="urn:microsoft.com/office/officeart/2005/8/layout/vList2"/>
    <dgm:cxn modelId="{6EBE674C-387B-4EF1-A36A-2C8D6C75F7EE}" type="presOf" srcId="{581FEF70-0249-4CF0-B433-358091160225}" destId="{93C21E7C-1623-48ED-A597-E62536BAA5AE}" srcOrd="0" destOrd="1" presId="urn:microsoft.com/office/officeart/2005/8/layout/vList2"/>
    <dgm:cxn modelId="{7BAB584C-2093-4132-9FAD-C4F90766D278}" type="presOf" srcId="{BDCCBD1D-8373-4610-9B2D-83201FDD32A4}" destId="{665CF59F-F31D-471F-B880-55D3DA3E7AC6}" srcOrd="0" destOrd="0" presId="urn:microsoft.com/office/officeart/2005/8/layout/vList2"/>
    <dgm:cxn modelId="{6811FB6C-CB99-43E4-ABA3-0CBA69557EB9}" type="presOf" srcId="{431963D7-45D7-446D-BE0D-DDE46D7F0F9D}" destId="{68C554AC-28B1-42BD-BD15-44779AD6CB9F}" srcOrd="0" destOrd="0" presId="urn:microsoft.com/office/officeart/2005/8/layout/vList2"/>
    <dgm:cxn modelId="{D84C9952-4250-4980-AFCC-E19485C0E1B2}" type="presOf" srcId="{22949A7F-BDAF-4336-AC99-61E7426A4E11}" destId="{F21D98D9-26BE-4C8B-8D48-F1A3AB6E2E8D}" srcOrd="0" destOrd="0" presId="urn:microsoft.com/office/officeart/2005/8/layout/vList2"/>
    <dgm:cxn modelId="{9A4DFA72-53E9-46F7-82F5-801EB1DB5064}" srcId="{431963D7-45D7-446D-BE0D-DDE46D7F0F9D}" destId="{401246FA-C180-477E-A0B0-82E65DB57269}" srcOrd="0" destOrd="0" parTransId="{FCB01B0B-D06C-4D37-B434-C6C376C2EA2C}" sibTransId="{E284AC53-1321-480F-B24D-94E29E82057A}"/>
    <dgm:cxn modelId="{2676937A-BAD4-4BB5-8279-94488D4F6B1C}" type="presOf" srcId="{606FD248-81E9-430A-A837-E84CD4179AA3}" destId="{FAD53682-F427-4601-ABB1-E6D5D66E7F04}" srcOrd="0" destOrd="1" presId="urn:microsoft.com/office/officeart/2005/8/layout/vList2"/>
    <dgm:cxn modelId="{94CD9D7C-1FC0-4752-BEF2-7C9A9F4D8E0A}" type="presOf" srcId="{46C09FBE-7F79-4314-A0E3-60C4B9452B80}" destId="{A8924FD2-6D4C-4203-BDCE-D66D318BBB23}" srcOrd="0" destOrd="1" presId="urn:microsoft.com/office/officeart/2005/8/layout/vList2"/>
    <dgm:cxn modelId="{ECD3B87E-C174-4DD9-99D4-77DD572E51E3}" srcId="{BDCCBD1D-8373-4610-9B2D-83201FDD32A4}" destId="{6F4CE971-D6D3-446F-A620-150E5721AB99}" srcOrd="2" destOrd="0" parTransId="{9CB6E47F-F7CE-408A-AAD5-B4348A1C9BA3}" sibTransId="{B36B38F3-B577-4B8A-8260-314618FB870F}"/>
    <dgm:cxn modelId="{57F0929D-5A41-481D-AE77-D391EF37FAFA}" srcId="{BDCCBD1D-8373-4610-9B2D-83201FDD32A4}" destId="{606FD248-81E9-430A-A837-E84CD4179AA3}" srcOrd="1" destOrd="0" parTransId="{2573EEC3-163E-4B8D-AD6F-7832EBF2C4FF}" sibTransId="{ABFDCB74-4F9D-427A-9CA0-2656735CB9A0}"/>
    <dgm:cxn modelId="{4759389F-1629-4E19-B23C-9BC68333A2A9}" type="presOf" srcId="{51C7397D-FEB5-4459-BE3D-CED845E3201C}" destId="{CEA9AE3C-5178-4C90-B27A-89180831F977}" srcOrd="0" destOrd="0" presId="urn:microsoft.com/office/officeart/2005/8/layout/vList2"/>
    <dgm:cxn modelId="{02BA0BA2-3FD1-4A5F-8078-284C6A66DF25}" srcId="{22949A7F-BDAF-4336-AC99-61E7426A4E11}" destId="{F1D2F31A-4CB5-474C-BE66-3C70D99B4DB5}" srcOrd="2" destOrd="0" parTransId="{EAE7DE6E-8572-4C3C-A5B7-545C4D385015}" sibTransId="{C22956EC-8DC4-4A6B-83B9-442F13E7B4B2}"/>
    <dgm:cxn modelId="{25B68EC3-ADAA-4389-B4D2-74A76DF198B4}" type="presOf" srcId="{A8901071-EBF0-4EC2-A31C-C6FEF7333672}" destId="{93C21E7C-1623-48ED-A597-E62536BAA5AE}" srcOrd="0" destOrd="0" presId="urn:microsoft.com/office/officeart/2005/8/layout/vList2"/>
    <dgm:cxn modelId="{429EC0CA-DCE6-4723-974F-CA315075F1F3}" type="presOf" srcId="{6F4CE971-D6D3-446F-A620-150E5721AB99}" destId="{FAD53682-F427-4601-ABB1-E6D5D66E7F04}" srcOrd="0" destOrd="2" presId="urn:microsoft.com/office/officeart/2005/8/layout/vList2"/>
    <dgm:cxn modelId="{B7D89BCD-F622-4059-AF66-B91087923815}" srcId="{89046682-6B8D-4A20-A8E6-C32D27CB6087}" destId="{581FEF70-0249-4CF0-B433-358091160225}" srcOrd="1" destOrd="0" parTransId="{AB0A2624-75DF-44C5-A2B3-9C22366849E8}" sibTransId="{7D1DA493-8222-475C-8251-C689910ADC80}"/>
    <dgm:cxn modelId="{0A139DD4-2488-4D0B-BD2E-C8D6A77FD25C}" type="presOf" srcId="{89046682-6B8D-4A20-A8E6-C32D27CB6087}" destId="{EF4FF65B-B3AC-4536-AF95-F23C9398147E}" srcOrd="0" destOrd="0" presId="urn:microsoft.com/office/officeart/2005/8/layout/vList2"/>
    <dgm:cxn modelId="{572D72EB-5C13-4A75-ABF1-769814D7E070}" type="presOf" srcId="{17F19C91-2CE5-4AA5-99F5-67C54155E4DF}" destId="{A8924FD2-6D4C-4203-BDCE-D66D318BBB23}" srcOrd="0" destOrd="0" presId="urn:microsoft.com/office/officeart/2005/8/layout/vList2"/>
    <dgm:cxn modelId="{B09A28EC-1F31-4F93-873E-2617658CE950}" srcId="{51C7397D-FEB5-4459-BE3D-CED845E3201C}" destId="{22949A7F-BDAF-4336-AC99-61E7426A4E11}" srcOrd="1" destOrd="0" parTransId="{D6A04EA3-8270-4A78-8EEA-17046638876A}" sibTransId="{43B888AE-CC55-4572-90E2-4A5DFEC9518F}"/>
    <dgm:cxn modelId="{4BD90AF7-0ED7-4D34-B8A0-F5C0D5AC6804}" type="presOf" srcId="{F1D2F31A-4CB5-474C-BE66-3C70D99B4DB5}" destId="{A8924FD2-6D4C-4203-BDCE-D66D318BBB23}" srcOrd="0" destOrd="2" presId="urn:microsoft.com/office/officeart/2005/8/layout/vList2"/>
    <dgm:cxn modelId="{8C0241F9-D351-4C16-AB85-E85D239170C3}" srcId="{BDCCBD1D-8373-4610-9B2D-83201FDD32A4}" destId="{14BC8146-7263-4146-918D-6FB4B2AD8F66}" srcOrd="0" destOrd="0" parTransId="{F194911C-8599-4999-969B-2FCFD6FD8A55}" sibTransId="{926F1E5C-2B93-426A-9317-8960D19B808A}"/>
    <dgm:cxn modelId="{EDFBD4FD-44BE-4E0F-A09B-87145A446B63}" srcId="{51C7397D-FEB5-4459-BE3D-CED845E3201C}" destId="{431963D7-45D7-446D-BE0D-DDE46D7F0F9D}" srcOrd="0" destOrd="0" parTransId="{CD89F434-80EC-465D-8F3F-98FD48D28DA9}" sibTransId="{FC7291CB-D1B0-459F-905F-E5C489DB00EC}"/>
    <dgm:cxn modelId="{A60AF5FD-21B0-43DD-8E11-D8C4FCD142E0}" type="presOf" srcId="{401246FA-C180-477E-A0B0-82E65DB57269}" destId="{D729F5C8-4441-4FB9-9E98-E8BDBA3EB45A}" srcOrd="0" destOrd="0" presId="urn:microsoft.com/office/officeart/2005/8/layout/vList2"/>
    <dgm:cxn modelId="{8FE359E8-080C-4A30-AFAC-C9D1781AE4E6}" type="presParOf" srcId="{CEA9AE3C-5178-4C90-B27A-89180831F977}" destId="{68C554AC-28B1-42BD-BD15-44779AD6CB9F}" srcOrd="0" destOrd="0" presId="urn:microsoft.com/office/officeart/2005/8/layout/vList2"/>
    <dgm:cxn modelId="{CFDD952F-F978-4927-9CBB-9B9DAEF6120F}" type="presParOf" srcId="{CEA9AE3C-5178-4C90-B27A-89180831F977}" destId="{D729F5C8-4441-4FB9-9E98-E8BDBA3EB45A}" srcOrd="1" destOrd="0" presId="urn:microsoft.com/office/officeart/2005/8/layout/vList2"/>
    <dgm:cxn modelId="{78AF06E3-A96C-4F90-B764-1F315B412750}" type="presParOf" srcId="{CEA9AE3C-5178-4C90-B27A-89180831F977}" destId="{F21D98D9-26BE-4C8B-8D48-F1A3AB6E2E8D}" srcOrd="2" destOrd="0" presId="urn:microsoft.com/office/officeart/2005/8/layout/vList2"/>
    <dgm:cxn modelId="{EE27B003-29C8-4B45-A90D-68416A09E8F6}" type="presParOf" srcId="{CEA9AE3C-5178-4C90-B27A-89180831F977}" destId="{A8924FD2-6D4C-4203-BDCE-D66D318BBB23}" srcOrd="3" destOrd="0" presId="urn:microsoft.com/office/officeart/2005/8/layout/vList2"/>
    <dgm:cxn modelId="{9E46FC8F-465F-48E9-84A7-2D146B13A09E}" type="presParOf" srcId="{CEA9AE3C-5178-4C90-B27A-89180831F977}" destId="{EF4FF65B-B3AC-4536-AF95-F23C9398147E}" srcOrd="4" destOrd="0" presId="urn:microsoft.com/office/officeart/2005/8/layout/vList2"/>
    <dgm:cxn modelId="{99E38388-B7A8-44D4-BB20-82E529041361}" type="presParOf" srcId="{CEA9AE3C-5178-4C90-B27A-89180831F977}" destId="{93C21E7C-1623-48ED-A597-E62536BAA5AE}" srcOrd="5" destOrd="0" presId="urn:microsoft.com/office/officeart/2005/8/layout/vList2"/>
    <dgm:cxn modelId="{28A7D99A-686D-455E-B086-FCBEAFABD4B3}" type="presParOf" srcId="{CEA9AE3C-5178-4C90-B27A-89180831F977}" destId="{665CF59F-F31D-471F-B880-55D3DA3E7AC6}" srcOrd="6" destOrd="0" presId="urn:microsoft.com/office/officeart/2005/8/layout/vList2"/>
    <dgm:cxn modelId="{F9E9DE5B-6172-4E40-8CA8-88AD7F4BFD37}" type="presParOf" srcId="{CEA9AE3C-5178-4C90-B27A-89180831F977}" destId="{FAD53682-F427-4601-ABB1-E6D5D66E7F04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D948997-614F-4646-82D6-FAA238D8062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g-BG"/>
        </a:p>
      </dgm:t>
    </dgm:pt>
    <dgm:pt modelId="{2961ABCC-54EF-4C2F-8DCD-CFA9BF392517}">
      <dgm:prSet/>
      <dgm:spPr/>
      <dgm:t>
        <a:bodyPr/>
        <a:lstStyle/>
        <a:p>
          <a:r>
            <a:rPr lang="en-US" b="0" i="0"/>
            <a:t>Темата за AI платформите за научни изследвания е пряко свързана с отворената наука, управлението на научни данни, научната видимост и новите форми на академична отчетност. В програмата на Националното докторантско училище вече са включени теми за FAIR принципи, инструменти с изкуствен интелект, AI за търсене и изследователска работа, планове за управление на данни, репозитории, препринти, гражданска наука и алтернативни библиометрични бази и платформи [21].</a:t>
          </a:r>
          <a:endParaRPr lang="bg-BG"/>
        </a:p>
      </dgm:t>
    </dgm:pt>
    <dgm:pt modelId="{C087BE13-E733-4DE7-A90D-6F0CECD08E27}" type="parTrans" cxnId="{219F6952-EE67-4CD6-92B4-099A5ED9A37A}">
      <dgm:prSet/>
      <dgm:spPr/>
      <dgm:t>
        <a:bodyPr/>
        <a:lstStyle/>
        <a:p>
          <a:endParaRPr lang="bg-BG"/>
        </a:p>
      </dgm:t>
    </dgm:pt>
    <dgm:pt modelId="{992E213F-4568-4E31-8C57-0627A1E1B8F8}" type="sibTrans" cxnId="{219F6952-EE67-4CD6-92B4-099A5ED9A37A}">
      <dgm:prSet/>
      <dgm:spPr/>
      <dgm:t>
        <a:bodyPr/>
        <a:lstStyle/>
        <a:p>
          <a:endParaRPr lang="bg-BG"/>
        </a:p>
      </dgm:t>
    </dgm:pt>
    <dgm:pt modelId="{4785A842-14E9-4E95-A674-BBF378432F85}">
      <dgm:prSet/>
      <dgm:spPr/>
      <dgm:t>
        <a:bodyPr/>
        <a:lstStyle/>
        <a:p>
          <a:r>
            <a:rPr lang="en-US" b="0" i="0"/>
            <a:t>В българския контекст темата има и институционално измерение. В работния документ за национална рамка за Data Stewardship е посочено, че функциите, свързани с управление на данни, са разпределени между библиотеки, IT звена, научна администрация и изследователи, без единна компетентностна рамка и координирана система [20]. AI платформите за научни изследвания попадат точно в тази междинна зона: те са едновременно библиотечен, информационен, изследователски и административно-аналитичен инструмент.</a:t>
          </a:r>
          <a:endParaRPr lang="bg-BG"/>
        </a:p>
      </dgm:t>
    </dgm:pt>
    <dgm:pt modelId="{C99DFAD4-7D32-47CE-8F65-092EB4073228}" type="parTrans" cxnId="{8426A09F-7DE1-4FC0-BB8F-31E4F48A5FFA}">
      <dgm:prSet/>
      <dgm:spPr/>
      <dgm:t>
        <a:bodyPr/>
        <a:lstStyle/>
        <a:p>
          <a:endParaRPr lang="bg-BG"/>
        </a:p>
      </dgm:t>
    </dgm:pt>
    <dgm:pt modelId="{238F93A0-63ED-48F7-8D05-47697D7E7020}" type="sibTrans" cxnId="{8426A09F-7DE1-4FC0-BB8F-31E4F48A5FFA}">
      <dgm:prSet/>
      <dgm:spPr/>
      <dgm:t>
        <a:bodyPr/>
        <a:lstStyle/>
        <a:p>
          <a:endParaRPr lang="bg-BG"/>
        </a:p>
      </dgm:t>
    </dgm:pt>
    <dgm:pt modelId="{B53EDC67-A8F2-4843-9D1F-E5DFCAA8B12D}">
      <dgm:prSet/>
      <dgm:spPr/>
      <dgm:t>
        <a:bodyPr/>
        <a:lstStyle/>
        <a:p>
          <a:r>
            <a:rPr lang="en-US" b="0" i="0"/>
            <a:t>Затова анализът не трябва да започва с въпроса коя платформа е най-добра, а с въпроса за каква дейност ще се използва: търсене на литература, бързо разбиране на тема, систематичен преглед, картографиране на поле, проверка на цитиране, институционална библиометрия, проследяване на видимост или анализ на научно въздействие.</a:t>
          </a:r>
          <a:endParaRPr lang="bg-BG"/>
        </a:p>
      </dgm:t>
    </dgm:pt>
    <dgm:pt modelId="{3D711800-DB1A-4251-8935-47DF9EDA37F7}" type="parTrans" cxnId="{3E5713BF-DB19-490D-B493-DEDF24D27CFE}">
      <dgm:prSet/>
      <dgm:spPr/>
      <dgm:t>
        <a:bodyPr/>
        <a:lstStyle/>
        <a:p>
          <a:endParaRPr lang="bg-BG"/>
        </a:p>
      </dgm:t>
    </dgm:pt>
    <dgm:pt modelId="{F59DBC0B-A51D-4127-A45E-E711D2A6B85D}" type="sibTrans" cxnId="{3E5713BF-DB19-490D-B493-DEDF24D27CFE}">
      <dgm:prSet/>
      <dgm:spPr/>
      <dgm:t>
        <a:bodyPr/>
        <a:lstStyle/>
        <a:p>
          <a:endParaRPr lang="bg-BG"/>
        </a:p>
      </dgm:t>
    </dgm:pt>
    <dgm:pt modelId="{EB112D53-D6A1-4DE3-B456-E4016F025A4D}" type="pres">
      <dgm:prSet presAssocID="{6D948997-614F-4646-82D6-FAA238D8062D}" presName="vert0" presStyleCnt="0">
        <dgm:presLayoutVars>
          <dgm:dir/>
          <dgm:animOne val="branch"/>
          <dgm:animLvl val="lvl"/>
        </dgm:presLayoutVars>
      </dgm:prSet>
      <dgm:spPr/>
    </dgm:pt>
    <dgm:pt modelId="{8421B9D5-0813-4D3C-918A-536A6BF4E283}" type="pres">
      <dgm:prSet presAssocID="{2961ABCC-54EF-4C2F-8DCD-CFA9BF392517}" presName="thickLine" presStyleLbl="alignNode1" presStyleIdx="0" presStyleCnt="3"/>
      <dgm:spPr/>
    </dgm:pt>
    <dgm:pt modelId="{191CBB0C-DA73-43F6-9DE6-D739BB949898}" type="pres">
      <dgm:prSet presAssocID="{2961ABCC-54EF-4C2F-8DCD-CFA9BF392517}" presName="horz1" presStyleCnt="0"/>
      <dgm:spPr/>
    </dgm:pt>
    <dgm:pt modelId="{4F561687-7F07-455C-B4F9-28BC9D4A9A80}" type="pres">
      <dgm:prSet presAssocID="{2961ABCC-54EF-4C2F-8DCD-CFA9BF392517}" presName="tx1" presStyleLbl="revTx" presStyleIdx="0" presStyleCnt="3"/>
      <dgm:spPr/>
    </dgm:pt>
    <dgm:pt modelId="{B2B9A1C0-9020-4918-9A8F-3FB069670C43}" type="pres">
      <dgm:prSet presAssocID="{2961ABCC-54EF-4C2F-8DCD-CFA9BF392517}" presName="vert1" presStyleCnt="0"/>
      <dgm:spPr/>
    </dgm:pt>
    <dgm:pt modelId="{7F140E27-82C5-44EC-89AF-24C2DC836DB0}" type="pres">
      <dgm:prSet presAssocID="{4785A842-14E9-4E95-A674-BBF378432F85}" presName="thickLine" presStyleLbl="alignNode1" presStyleIdx="1" presStyleCnt="3"/>
      <dgm:spPr/>
    </dgm:pt>
    <dgm:pt modelId="{722F87AE-8815-4BB5-99C5-9B3726534228}" type="pres">
      <dgm:prSet presAssocID="{4785A842-14E9-4E95-A674-BBF378432F85}" presName="horz1" presStyleCnt="0"/>
      <dgm:spPr/>
    </dgm:pt>
    <dgm:pt modelId="{BD753E00-67F5-452A-8819-FD69D14BFB1F}" type="pres">
      <dgm:prSet presAssocID="{4785A842-14E9-4E95-A674-BBF378432F85}" presName="tx1" presStyleLbl="revTx" presStyleIdx="1" presStyleCnt="3"/>
      <dgm:spPr/>
    </dgm:pt>
    <dgm:pt modelId="{36650330-C5E7-4B4E-9756-52F72C00C606}" type="pres">
      <dgm:prSet presAssocID="{4785A842-14E9-4E95-A674-BBF378432F85}" presName="vert1" presStyleCnt="0"/>
      <dgm:spPr/>
    </dgm:pt>
    <dgm:pt modelId="{B68BDE88-14EB-478F-9819-13214CE6115E}" type="pres">
      <dgm:prSet presAssocID="{B53EDC67-A8F2-4843-9D1F-E5DFCAA8B12D}" presName="thickLine" presStyleLbl="alignNode1" presStyleIdx="2" presStyleCnt="3"/>
      <dgm:spPr/>
    </dgm:pt>
    <dgm:pt modelId="{9B026544-F90F-406C-A35E-44C7DE858E99}" type="pres">
      <dgm:prSet presAssocID="{B53EDC67-A8F2-4843-9D1F-E5DFCAA8B12D}" presName="horz1" presStyleCnt="0"/>
      <dgm:spPr/>
    </dgm:pt>
    <dgm:pt modelId="{370E8CB7-DB79-4636-A8E0-03FC278C32A9}" type="pres">
      <dgm:prSet presAssocID="{B53EDC67-A8F2-4843-9D1F-E5DFCAA8B12D}" presName="tx1" presStyleLbl="revTx" presStyleIdx="2" presStyleCnt="3"/>
      <dgm:spPr/>
    </dgm:pt>
    <dgm:pt modelId="{CBFBAC09-AF96-4534-963B-E2085CA728D1}" type="pres">
      <dgm:prSet presAssocID="{B53EDC67-A8F2-4843-9D1F-E5DFCAA8B12D}" presName="vert1" presStyleCnt="0"/>
      <dgm:spPr/>
    </dgm:pt>
  </dgm:ptLst>
  <dgm:cxnLst>
    <dgm:cxn modelId="{7F71EF50-AA01-470E-9F4A-D2144E960A0E}" type="presOf" srcId="{2961ABCC-54EF-4C2F-8DCD-CFA9BF392517}" destId="{4F561687-7F07-455C-B4F9-28BC9D4A9A80}" srcOrd="0" destOrd="0" presId="urn:microsoft.com/office/officeart/2008/layout/LinedList"/>
    <dgm:cxn modelId="{219F6952-EE67-4CD6-92B4-099A5ED9A37A}" srcId="{6D948997-614F-4646-82D6-FAA238D8062D}" destId="{2961ABCC-54EF-4C2F-8DCD-CFA9BF392517}" srcOrd="0" destOrd="0" parTransId="{C087BE13-E733-4DE7-A90D-6F0CECD08E27}" sibTransId="{992E213F-4568-4E31-8C57-0627A1E1B8F8}"/>
    <dgm:cxn modelId="{E1535287-8363-490A-AB7A-25BF21644CE9}" type="presOf" srcId="{4785A842-14E9-4E95-A674-BBF378432F85}" destId="{BD753E00-67F5-452A-8819-FD69D14BFB1F}" srcOrd="0" destOrd="0" presId="urn:microsoft.com/office/officeart/2008/layout/LinedList"/>
    <dgm:cxn modelId="{9E0F6794-737B-43B9-B5A8-9B3323DE09FA}" type="presOf" srcId="{6D948997-614F-4646-82D6-FAA238D8062D}" destId="{EB112D53-D6A1-4DE3-B456-E4016F025A4D}" srcOrd="0" destOrd="0" presId="urn:microsoft.com/office/officeart/2008/layout/LinedList"/>
    <dgm:cxn modelId="{8426A09F-7DE1-4FC0-BB8F-31E4F48A5FFA}" srcId="{6D948997-614F-4646-82D6-FAA238D8062D}" destId="{4785A842-14E9-4E95-A674-BBF378432F85}" srcOrd="1" destOrd="0" parTransId="{C99DFAD4-7D32-47CE-8F65-092EB4073228}" sibTransId="{238F93A0-63ED-48F7-8D05-47697D7E7020}"/>
    <dgm:cxn modelId="{3E5713BF-DB19-490D-B493-DEDF24D27CFE}" srcId="{6D948997-614F-4646-82D6-FAA238D8062D}" destId="{B53EDC67-A8F2-4843-9D1F-E5DFCAA8B12D}" srcOrd="2" destOrd="0" parTransId="{3D711800-DB1A-4251-8935-47DF9EDA37F7}" sibTransId="{F59DBC0B-A51D-4127-A45E-E711D2A6B85D}"/>
    <dgm:cxn modelId="{F85DC0E9-37CC-43E9-B942-689828B24477}" type="presOf" srcId="{B53EDC67-A8F2-4843-9D1F-E5DFCAA8B12D}" destId="{370E8CB7-DB79-4636-A8E0-03FC278C32A9}" srcOrd="0" destOrd="0" presId="urn:microsoft.com/office/officeart/2008/layout/LinedList"/>
    <dgm:cxn modelId="{E2CCC34A-BC1F-4DE2-8413-C2811E75EB8B}" type="presParOf" srcId="{EB112D53-D6A1-4DE3-B456-E4016F025A4D}" destId="{8421B9D5-0813-4D3C-918A-536A6BF4E283}" srcOrd="0" destOrd="0" presId="urn:microsoft.com/office/officeart/2008/layout/LinedList"/>
    <dgm:cxn modelId="{B1D5DD0F-081B-4D28-A4A7-7EF0623C6881}" type="presParOf" srcId="{EB112D53-D6A1-4DE3-B456-E4016F025A4D}" destId="{191CBB0C-DA73-43F6-9DE6-D739BB949898}" srcOrd="1" destOrd="0" presId="urn:microsoft.com/office/officeart/2008/layout/LinedList"/>
    <dgm:cxn modelId="{07841C24-6ADA-4F94-AF96-702B906CEA85}" type="presParOf" srcId="{191CBB0C-DA73-43F6-9DE6-D739BB949898}" destId="{4F561687-7F07-455C-B4F9-28BC9D4A9A80}" srcOrd="0" destOrd="0" presId="urn:microsoft.com/office/officeart/2008/layout/LinedList"/>
    <dgm:cxn modelId="{DDCA7BF6-1E70-402B-BDB9-C30586DE104E}" type="presParOf" srcId="{191CBB0C-DA73-43F6-9DE6-D739BB949898}" destId="{B2B9A1C0-9020-4918-9A8F-3FB069670C43}" srcOrd="1" destOrd="0" presId="urn:microsoft.com/office/officeart/2008/layout/LinedList"/>
    <dgm:cxn modelId="{A7A2B418-DF72-47DA-9587-58C870865A0E}" type="presParOf" srcId="{EB112D53-D6A1-4DE3-B456-E4016F025A4D}" destId="{7F140E27-82C5-44EC-89AF-24C2DC836DB0}" srcOrd="2" destOrd="0" presId="urn:microsoft.com/office/officeart/2008/layout/LinedList"/>
    <dgm:cxn modelId="{FB165923-B3D3-49A1-B835-E9F24459EF31}" type="presParOf" srcId="{EB112D53-D6A1-4DE3-B456-E4016F025A4D}" destId="{722F87AE-8815-4BB5-99C5-9B3726534228}" srcOrd="3" destOrd="0" presId="urn:microsoft.com/office/officeart/2008/layout/LinedList"/>
    <dgm:cxn modelId="{46D8A947-886B-439E-872B-7FEE5C7C2161}" type="presParOf" srcId="{722F87AE-8815-4BB5-99C5-9B3726534228}" destId="{BD753E00-67F5-452A-8819-FD69D14BFB1F}" srcOrd="0" destOrd="0" presId="urn:microsoft.com/office/officeart/2008/layout/LinedList"/>
    <dgm:cxn modelId="{97D13A51-CAD8-433E-8842-8EAC1CCF8F3F}" type="presParOf" srcId="{722F87AE-8815-4BB5-99C5-9B3726534228}" destId="{36650330-C5E7-4B4E-9756-52F72C00C606}" srcOrd="1" destOrd="0" presId="urn:microsoft.com/office/officeart/2008/layout/LinedList"/>
    <dgm:cxn modelId="{618D70AB-33BC-4472-8042-9FF1F4F2A41A}" type="presParOf" srcId="{EB112D53-D6A1-4DE3-B456-E4016F025A4D}" destId="{B68BDE88-14EB-478F-9819-13214CE6115E}" srcOrd="4" destOrd="0" presId="urn:microsoft.com/office/officeart/2008/layout/LinedList"/>
    <dgm:cxn modelId="{731C3AA8-A256-4447-8936-FB7D3CA8CA3E}" type="presParOf" srcId="{EB112D53-D6A1-4DE3-B456-E4016F025A4D}" destId="{9B026544-F90F-406C-A35E-44C7DE858E99}" srcOrd="5" destOrd="0" presId="urn:microsoft.com/office/officeart/2008/layout/LinedList"/>
    <dgm:cxn modelId="{47AD7F53-AC80-48A6-BCFC-FB3FF8350607}" type="presParOf" srcId="{9B026544-F90F-406C-A35E-44C7DE858E99}" destId="{370E8CB7-DB79-4636-A8E0-03FC278C32A9}" srcOrd="0" destOrd="0" presId="urn:microsoft.com/office/officeart/2008/layout/LinedList"/>
    <dgm:cxn modelId="{4905DEE1-6661-4FCF-A82C-5331B4BA8758}" type="presParOf" srcId="{9B026544-F90F-406C-A35E-44C7DE858E99}" destId="{CBFBAC09-AF96-4534-963B-E2085CA728D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162FD1B-5D69-4A92-B0B2-C60AAE8B339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g-BG"/>
        </a:p>
      </dgm:t>
    </dgm:pt>
    <dgm:pt modelId="{3E087FEB-37A5-404A-9AC0-50D9CD1483F1}">
      <dgm:prSet/>
      <dgm:spPr/>
      <dgm:t>
        <a:bodyPr/>
        <a:lstStyle/>
        <a:p>
          <a:r>
            <a:rPr lang="en-US" b="0" i="0"/>
            <a:t>Метричните показатели трябва да се разглеждат като различни измерения на циркулацията на научните резултати. Те не са взаимозаменяеми. Цитатите, употребата, социалната видимост, политическите споменавания и патентните връзки измерват различни процеси.</a:t>
          </a:r>
          <a:endParaRPr lang="bg-BG"/>
        </a:p>
      </dgm:t>
    </dgm:pt>
    <dgm:pt modelId="{F4C822F6-78BD-4941-A318-5DE04D36B519}" type="parTrans" cxnId="{0FE2D860-3A0E-4037-8140-FC807D1B0827}">
      <dgm:prSet/>
      <dgm:spPr/>
      <dgm:t>
        <a:bodyPr/>
        <a:lstStyle/>
        <a:p>
          <a:endParaRPr lang="bg-BG"/>
        </a:p>
      </dgm:t>
    </dgm:pt>
    <dgm:pt modelId="{6905DB1F-1EED-4DB9-985D-63F41C5FE9E4}" type="sibTrans" cxnId="{0FE2D860-3A0E-4037-8140-FC807D1B0827}">
      <dgm:prSet/>
      <dgm:spPr/>
      <dgm:t>
        <a:bodyPr/>
        <a:lstStyle/>
        <a:p>
          <a:endParaRPr lang="bg-BG"/>
        </a:p>
      </dgm:t>
    </dgm:pt>
    <dgm:pt modelId="{CA4EE2DA-61C1-41D3-B315-2510F7094E90}">
      <dgm:prSet/>
      <dgm:spPr/>
      <dgm:t>
        <a:bodyPr/>
        <a:lstStyle/>
        <a:p>
          <a:r>
            <a:rPr lang="en-US" b="0" i="0"/>
            <a:t>Особено важно е да се подчертае, че алтернативните метрики не измерват същото като цитатите. Емпирични изследвания показват положителни, но сравнително слаби връзки между altmetrics и citations, което подкрепя тезата, че те са допълващи, а не заместващи показатели [19].</a:t>
          </a:r>
          <a:endParaRPr lang="bg-BG"/>
        </a:p>
      </dgm:t>
    </dgm:pt>
    <dgm:pt modelId="{FA672CBC-9B9D-4826-AEAA-E9B25066ACCF}" type="parTrans" cxnId="{D4569B15-1CE9-40A9-A86D-344E919642B7}">
      <dgm:prSet/>
      <dgm:spPr/>
      <dgm:t>
        <a:bodyPr/>
        <a:lstStyle/>
        <a:p>
          <a:endParaRPr lang="bg-BG"/>
        </a:p>
      </dgm:t>
    </dgm:pt>
    <dgm:pt modelId="{5ABE112D-F5A2-46B0-9752-E69590E3EEC6}" type="sibTrans" cxnId="{D4569B15-1CE9-40A9-A86D-344E919642B7}">
      <dgm:prSet/>
      <dgm:spPr/>
      <dgm:t>
        <a:bodyPr/>
        <a:lstStyle/>
        <a:p>
          <a:endParaRPr lang="bg-BG"/>
        </a:p>
      </dgm:t>
    </dgm:pt>
    <dgm:pt modelId="{69363DA9-56D9-4859-8805-1AD29ADFA7CC}">
      <dgm:prSet/>
      <dgm:spPr/>
      <dgm:t>
        <a:bodyPr/>
        <a:lstStyle/>
        <a:p>
          <a:r>
            <a:rPr lang="en-US" b="0" i="0"/>
            <a:t>Контекстуалните цитатни показатели са важна стъпка напред, защото броят на цитатите сам по себе си не показва дали дадена публикация е използвана като доказателство, като обект на критика или само като общо споменаване. Scite и Semantic Scholar са показателни примери за движение от „колко пъти е цитирано“ към „как е цитирано“.</a:t>
          </a:r>
          <a:endParaRPr lang="bg-BG"/>
        </a:p>
      </dgm:t>
    </dgm:pt>
    <dgm:pt modelId="{9D89D5CF-A6E0-4E6C-888C-97DAFA119A07}" type="parTrans" cxnId="{424E5DDF-7FA6-4A70-B375-334D31D612BB}">
      <dgm:prSet/>
      <dgm:spPr/>
      <dgm:t>
        <a:bodyPr/>
        <a:lstStyle/>
        <a:p>
          <a:endParaRPr lang="bg-BG"/>
        </a:p>
      </dgm:t>
    </dgm:pt>
    <dgm:pt modelId="{6C3F9B87-04C4-4839-A841-E42B154FBA86}" type="sibTrans" cxnId="{424E5DDF-7FA6-4A70-B375-334D31D612BB}">
      <dgm:prSet/>
      <dgm:spPr/>
      <dgm:t>
        <a:bodyPr/>
        <a:lstStyle/>
        <a:p>
          <a:endParaRPr lang="bg-BG"/>
        </a:p>
      </dgm:t>
    </dgm:pt>
    <dgm:pt modelId="{F5E53C0B-A607-4918-8624-1A9E44B17D63}" type="pres">
      <dgm:prSet presAssocID="{C162FD1B-5D69-4A92-B0B2-C60AAE8B3397}" presName="vert0" presStyleCnt="0">
        <dgm:presLayoutVars>
          <dgm:dir/>
          <dgm:animOne val="branch"/>
          <dgm:animLvl val="lvl"/>
        </dgm:presLayoutVars>
      </dgm:prSet>
      <dgm:spPr/>
    </dgm:pt>
    <dgm:pt modelId="{F4E1E392-3DA6-4094-9E4C-74BA1DB2C6F2}" type="pres">
      <dgm:prSet presAssocID="{3E087FEB-37A5-404A-9AC0-50D9CD1483F1}" presName="thickLine" presStyleLbl="alignNode1" presStyleIdx="0" presStyleCnt="3"/>
      <dgm:spPr/>
    </dgm:pt>
    <dgm:pt modelId="{4C11AA00-ED67-49DB-87AB-57C04CC4EB45}" type="pres">
      <dgm:prSet presAssocID="{3E087FEB-37A5-404A-9AC0-50D9CD1483F1}" presName="horz1" presStyleCnt="0"/>
      <dgm:spPr/>
    </dgm:pt>
    <dgm:pt modelId="{02987E24-1B02-4EE4-A894-61666F201987}" type="pres">
      <dgm:prSet presAssocID="{3E087FEB-37A5-404A-9AC0-50D9CD1483F1}" presName="tx1" presStyleLbl="revTx" presStyleIdx="0" presStyleCnt="3"/>
      <dgm:spPr/>
    </dgm:pt>
    <dgm:pt modelId="{5B5596F0-2204-4BC0-91C8-B2D742DC6127}" type="pres">
      <dgm:prSet presAssocID="{3E087FEB-37A5-404A-9AC0-50D9CD1483F1}" presName="vert1" presStyleCnt="0"/>
      <dgm:spPr/>
    </dgm:pt>
    <dgm:pt modelId="{FA4E714D-D00D-4A44-801E-DCCF146AF1F5}" type="pres">
      <dgm:prSet presAssocID="{CA4EE2DA-61C1-41D3-B315-2510F7094E90}" presName="thickLine" presStyleLbl="alignNode1" presStyleIdx="1" presStyleCnt="3"/>
      <dgm:spPr/>
    </dgm:pt>
    <dgm:pt modelId="{6EEFD9B9-7A40-4300-9E79-AAA562ABC777}" type="pres">
      <dgm:prSet presAssocID="{CA4EE2DA-61C1-41D3-B315-2510F7094E90}" presName="horz1" presStyleCnt="0"/>
      <dgm:spPr/>
    </dgm:pt>
    <dgm:pt modelId="{B4EB5C67-EC9F-4EDC-9801-AA30AEF1CE7C}" type="pres">
      <dgm:prSet presAssocID="{CA4EE2DA-61C1-41D3-B315-2510F7094E90}" presName="tx1" presStyleLbl="revTx" presStyleIdx="1" presStyleCnt="3"/>
      <dgm:spPr/>
    </dgm:pt>
    <dgm:pt modelId="{3504E576-8ED2-42BE-B6E5-9F1EC7C68882}" type="pres">
      <dgm:prSet presAssocID="{CA4EE2DA-61C1-41D3-B315-2510F7094E90}" presName="vert1" presStyleCnt="0"/>
      <dgm:spPr/>
    </dgm:pt>
    <dgm:pt modelId="{A216663E-6EE2-4EA0-9499-309B5B2E5039}" type="pres">
      <dgm:prSet presAssocID="{69363DA9-56D9-4859-8805-1AD29ADFA7CC}" presName="thickLine" presStyleLbl="alignNode1" presStyleIdx="2" presStyleCnt="3"/>
      <dgm:spPr/>
    </dgm:pt>
    <dgm:pt modelId="{1B15B5CB-D28E-4CEB-9EF4-791E0026C9D7}" type="pres">
      <dgm:prSet presAssocID="{69363DA9-56D9-4859-8805-1AD29ADFA7CC}" presName="horz1" presStyleCnt="0"/>
      <dgm:spPr/>
    </dgm:pt>
    <dgm:pt modelId="{BE1C2A99-CDE0-4839-96A7-268DCA50BC08}" type="pres">
      <dgm:prSet presAssocID="{69363DA9-56D9-4859-8805-1AD29ADFA7CC}" presName="tx1" presStyleLbl="revTx" presStyleIdx="2" presStyleCnt="3"/>
      <dgm:spPr/>
    </dgm:pt>
    <dgm:pt modelId="{9B27FDEA-FDF4-4E92-846B-007E2B7AF077}" type="pres">
      <dgm:prSet presAssocID="{69363DA9-56D9-4859-8805-1AD29ADFA7CC}" presName="vert1" presStyleCnt="0"/>
      <dgm:spPr/>
    </dgm:pt>
  </dgm:ptLst>
  <dgm:cxnLst>
    <dgm:cxn modelId="{D4569B15-1CE9-40A9-A86D-344E919642B7}" srcId="{C162FD1B-5D69-4A92-B0B2-C60AAE8B3397}" destId="{CA4EE2DA-61C1-41D3-B315-2510F7094E90}" srcOrd="1" destOrd="0" parTransId="{FA672CBC-9B9D-4826-AEAA-E9B25066ACCF}" sibTransId="{5ABE112D-F5A2-46B0-9752-E69590E3EEC6}"/>
    <dgm:cxn modelId="{0FE2D860-3A0E-4037-8140-FC807D1B0827}" srcId="{C162FD1B-5D69-4A92-B0B2-C60AAE8B3397}" destId="{3E087FEB-37A5-404A-9AC0-50D9CD1483F1}" srcOrd="0" destOrd="0" parTransId="{F4C822F6-78BD-4941-A318-5DE04D36B519}" sibTransId="{6905DB1F-1EED-4DB9-985D-63F41C5FE9E4}"/>
    <dgm:cxn modelId="{FCE86679-B50A-46D0-AA57-E86AE42CEC49}" type="presOf" srcId="{C162FD1B-5D69-4A92-B0B2-C60AAE8B3397}" destId="{F5E53C0B-A607-4918-8624-1A9E44B17D63}" srcOrd="0" destOrd="0" presId="urn:microsoft.com/office/officeart/2008/layout/LinedList"/>
    <dgm:cxn modelId="{008A0487-869E-4F1B-8AF4-E9B970363D97}" type="presOf" srcId="{3E087FEB-37A5-404A-9AC0-50D9CD1483F1}" destId="{02987E24-1B02-4EE4-A894-61666F201987}" srcOrd="0" destOrd="0" presId="urn:microsoft.com/office/officeart/2008/layout/LinedList"/>
    <dgm:cxn modelId="{089148C3-2FA8-4BF2-A7B9-B94D5F2BFFEC}" type="presOf" srcId="{69363DA9-56D9-4859-8805-1AD29ADFA7CC}" destId="{BE1C2A99-CDE0-4839-96A7-268DCA50BC08}" srcOrd="0" destOrd="0" presId="urn:microsoft.com/office/officeart/2008/layout/LinedList"/>
    <dgm:cxn modelId="{424E5DDF-7FA6-4A70-B375-334D31D612BB}" srcId="{C162FD1B-5D69-4A92-B0B2-C60AAE8B3397}" destId="{69363DA9-56D9-4859-8805-1AD29ADFA7CC}" srcOrd="2" destOrd="0" parTransId="{9D89D5CF-A6E0-4E6C-888C-97DAFA119A07}" sibTransId="{6C3F9B87-04C4-4839-A841-E42B154FBA86}"/>
    <dgm:cxn modelId="{B27F49FF-1BE3-479E-ABD3-16AF38C97EB8}" type="presOf" srcId="{CA4EE2DA-61C1-41D3-B315-2510F7094E90}" destId="{B4EB5C67-EC9F-4EDC-9801-AA30AEF1CE7C}" srcOrd="0" destOrd="0" presId="urn:microsoft.com/office/officeart/2008/layout/LinedList"/>
    <dgm:cxn modelId="{334FF722-3736-4E22-A577-84ED3652971E}" type="presParOf" srcId="{F5E53C0B-A607-4918-8624-1A9E44B17D63}" destId="{F4E1E392-3DA6-4094-9E4C-74BA1DB2C6F2}" srcOrd="0" destOrd="0" presId="urn:microsoft.com/office/officeart/2008/layout/LinedList"/>
    <dgm:cxn modelId="{294320A2-73F6-472F-8C80-C13E25037EB3}" type="presParOf" srcId="{F5E53C0B-A607-4918-8624-1A9E44B17D63}" destId="{4C11AA00-ED67-49DB-87AB-57C04CC4EB45}" srcOrd="1" destOrd="0" presId="urn:microsoft.com/office/officeart/2008/layout/LinedList"/>
    <dgm:cxn modelId="{6061627F-48ED-48FC-A6E4-903436200416}" type="presParOf" srcId="{4C11AA00-ED67-49DB-87AB-57C04CC4EB45}" destId="{02987E24-1B02-4EE4-A894-61666F201987}" srcOrd="0" destOrd="0" presId="urn:microsoft.com/office/officeart/2008/layout/LinedList"/>
    <dgm:cxn modelId="{C4CFE810-87A9-434A-A07C-F794E2299167}" type="presParOf" srcId="{4C11AA00-ED67-49DB-87AB-57C04CC4EB45}" destId="{5B5596F0-2204-4BC0-91C8-B2D742DC6127}" srcOrd="1" destOrd="0" presId="urn:microsoft.com/office/officeart/2008/layout/LinedList"/>
    <dgm:cxn modelId="{B0E73523-D035-4992-A000-C60A97D770A1}" type="presParOf" srcId="{F5E53C0B-A607-4918-8624-1A9E44B17D63}" destId="{FA4E714D-D00D-4A44-801E-DCCF146AF1F5}" srcOrd="2" destOrd="0" presId="urn:microsoft.com/office/officeart/2008/layout/LinedList"/>
    <dgm:cxn modelId="{2AC7C8C1-1BDE-43C2-8EC5-D2B781672895}" type="presParOf" srcId="{F5E53C0B-A607-4918-8624-1A9E44B17D63}" destId="{6EEFD9B9-7A40-4300-9E79-AAA562ABC777}" srcOrd="3" destOrd="0" presId="urn:microsoft.com/office/officeart/2008/layout/LinedList"/>
    <dgm:cxn modelId="{FF159C59-5171-4D62-89D9-6D59D213D0D3}" type="presParOf" srcId="{6EEFD9B9-7A40-4300-9E79-AAA562ABC777}" destId="{B4EB5C67-EC9F-4EDC-9801-AA30AEF1CE7C}" srcOrd="0" destOrd="0" presId="urn:microsoft.com/office/officeart/2008/layout/LinedList"/>
    <dgm:cxn modelId="{B7413A70-F89A-4D08-B789-1ED73AA50B3B}" type="presParOf" srcId="{6EEFD9B9-7A40-4300-9E79-AAA562ABC777}" destId="{3504E576-8ED2-42BE-B6E5-9F1EC7C68882}" srcOrd="1" destOrd="0" presId="urn:microsoft.com/office/officeart/2008/layout/LinedList"/>
    <dgm:cxn modelId="{95BEAB40-D434-49C3-8276-40DC513BD933}" type="presParOf" srcId="{F5E53C0B-A607-4918-8624-1A9E44B17D63}" destId="{A216663E-6EE2-4EA0-9499-309B5B2E5039}" srcOrd="4" destOrd="0" presId="urn:microsoft.com/office/officeart/2008/layout/LinedList"/>
    <dgm:cxn modelId="{8128BEE2-D841-4E4F-8FE9-3040A01097B8}" type="presParOf" srcId="{F5E53C0B-A607-4918-8624-1A9E44B17D63}" destId="{1B15B5CB-D28E-4CEB-9EF4-791E0026C9D7}" srcOrd="5" destOrd="0" presId="urn:microsoft.com/office/officeart/2008/layout/LinedList"/>
    <dgm:cxn modelId="{CCC82F59-0603-4A09-96C8-777A3E77CC06}" type="presParOf" srcId="{1B15B5CB-D28E-4CEB-9EF4-791E0026C9D7}" destId="{BE1C2A99-CDE0-4839-96A7-268DCA50BC08}" srcOrd="0" destOrd="0" presId="urn:microsoft.com/office/officeart/2008/layout/LinedList"/>
    <dgm:cxn modelId="{45CACA51-C284-44CC-B2D0-03F3DFDEB9A4}" type="presParOf" srcId="{1B15B5CB-D28E-4CEB-9EF4-791E0026C9D7}" destId="{9B27FDEA-FDF4-4E92-846B-007E2B7AF07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D7B13-D6FA-444C-BD4D-B02D8DD29F39}">
      <dsp:nvSpPr>
        <dsp:cNvPr id="0" name=""/>
        <dsp:cNvSpPr/>
      </dsp:nvSpPr>
      <dsp:spPr>
        <a:xfrm>
          <a:off x="0" y="39690"/>
          <a:ext cx="10515239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b="0" i="0" kern="1200"/>
            <a:t>Предизвикателства</a:t>
          </a:r>
          <a:endParaRPr lang="bg-BG" sz="1900" kern="1200"/>
        </a:p>
      </dsp:txBody>
      <dsp:txXfrm>
        <a:off x="21704" y="61394"/>
        <a:ext cx="10471831" cy="401192"/>
      </dsp:txXfrm>
    </dsp:sp>
    <dsp:sp modelId="{56665906-852A-419E-A3CE-15407F8DA7F3}">
      <dsp:nvSpPr>
        <dsp:cNvPr id="0" name=""/>
        <dsp:cNvSpPr/>
      </dsp:nvSpPr>
      <dsp:spPr>
        <a:xfrm>
          <a:off x="0" y="539010"/>
          <a:ext cx="10515239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b="0" i="0" kern="1200"/>
            <a:t>Платформи за наукометрични показатели</a:t>
          </a:r>
          <a:endParaRPr lang="bg-BG" sz="1900" kern="1200"/>
        </a:p>
      </dsp:txBody>
      <dsp:txXfrm>
        <a:off x="21704" y="560714"/>
        <a:ext cx="10471831" cy="401192"/>
      </dsp:txXfrm>
    </dsp:sp>
    <dsp:sp modelId="{FA00C3AC-D7C8-4286-A372-7224FF16C6E4}">
      <dsp:nvSpPr>
        <dsp:cNvPr id="0" name=""/>
        <dsp:cNvSpPr/>
      </dsp:nvSpPr>
      <dsp:spPr>
        <a:xfrm>
          <a:off x="0" y="983610"/>
          <a:ext cx="10515239" cy="1455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59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0" i="0" kern="1200"/>
            <a:t>Глобални </a:t>
          </a:r>
          <a:r>
            <a:rPr lang="bg-BG" sz="1500" b="0" i="0" kern="1200"/>
            <a:t>платформи, </a:t>
          </a:r>
          <a:r>
            <a:rPr lang="en-US" sz="1500" b="0" i="0" kern="1200"/>
            <a:t>индекси и тяхната роля</a:t>
          </a:r>
          <a:endParaRPr lang="bg-BG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0" i="0" kern="1200"/>
            <a:t>Китайската академична екосистема </a:t>
          </a:r>
          <a:r>
            <a:rPr lang="bg-BG" sz="1500" b="0" i="0" kern="1200"/>
            <a:t>от платформи</a:t>
          </a:r>
          <a:endParaRPr lang="bg-BG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b="0" i="0" kern="1200"/>
            <a:t>Съвременни </a:t>
          </a:r>
          <a:r>
            <a:rPr lang="en-US" sz="1500" b="0" i="0" kern="1200"/>
            <a:t>AI </a:t>
          </a:r>
          <a:r>
            <a:rPr lang="bg-BG" sz="1500" b="0" i="0" kern="1200"/>
            <a:t>платформи</a:t>
          </a:r>
          <a:endParaRPr lang="bg-BG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b="0" i="0" kern="1200"/>
            <a:t>Платформи за алтернативни метрики</a:t>
          </a:r>
          <a:endParaRPr lang="bg-BG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b="0" i="0" kern="1200"/>
            <a:t>Текущо състояние на </a:t>
          </a:r>
          <a:r>
            <a:rPr lang="en-US" sz="1500" b="0" i="0" kern="1200"/>
            <a:t>altmetrics</a:t>
          </a:r>
          <a:endParaRPr lang="bg-BG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b="0" i="0" kern="1200"/>
            <a:t>Каталог на конкретни </a:t>
          </a:r>
          <a:r>
            <a:rPr lang="en-US" sz="1500" b="0" i="0" kern="1200"/>
            <a:t>altmetrics </a:t>
          </a:r>
          <a:r>
            <a:rPr lang="bg-BG" sz="1500" b="0" i="0" kern="1200"/>
            <a:t>и свързани индикатори</a:t>
          </a:r>
          <a:endParaRPr lang="bg-BG" sz="1500" kern="1200"/>
        </a:p>
      </dsp:txBody>
      <dsp:txXfrm>
        <a:off x="0" y="983610"/>
        <a:ext cx="10515239" cy="1455210"/>
      </dsp:txXfrm>
    </dsp:sp>
    <dsp:sp modelId="{1391A290-6D41-499A-878F-D317E04A83AD}">
      <dsp:nvSpPr>
        <dsp:cNvPr id="0" name=""/>
        <dsp:cNvSpPr/>
      </dsp:nvSpPr>
      <dsp:spPr>
        <a:xfrm>
          <a:off x="0" y="2438820"/>
          <a:ext cx="10515239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b="0" i="0" kern="1200"/>
            <a:t>Тенденции</a:t>
          </a:r>
          <a:endParaRPr lang="bg-BG" sz="1900" kern="1200"/>
        </a:p>
      </dsp:txBody>
      <dsp:txXfrm>
        <a:off x="21704" y="2460524"/>
        <a:ext cx="10471831" cy="401192"/>
      </dsp:txXfrm>
    </dsp:sp>
    <dsp:sp modelId="{DC3D4B1B-70B1-4411-BC42-61A05BA21884}">
      <dsp:nvSpPr>
        <dsp:cNvPr id="0" name=""/>
        <dsp:cNvSpPr/>
      </dsp:nvSpPr>
      <dsp:spPr>
        <a:xfrm>
          <a:off x="0" y="2883420"/>
          <a:ext cx="10515239" cy="98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59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b="0" i="0" kern="1200"/>
            <a:t>Западни инициативи: </a:t>
          </a:r>
          <a:r>
            <a:rPr lang="en-US" sz="1500" b="0" i="0" kern="1200"/>
            <a:t>DORA, Leiden, CoARA, OPUS, RAF </a:t>
          </a:r>
          <a:r>
            <a:rPr lang="bg-BG" sz="1500" b="0" i="0" kern="1200"/>
            <a:t>и </a:t>
          </a:r>
          <a:r>
            <a:rPr lang="en-US" sz="1500" b="0" i="0" kern="1200"/>
            <a:t>OSCAM2</a:t>
          </a:r>
          <a:endParaRPr lang="bg-BG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b="0" i="0" kern="1200"/>
            <a:t>Китайският нов подход към оценяването на науката</a:t>
          </a:r>
          <a:endParaRPr lang="bg-BG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b="0" i="0" kern="1200"/>
            <a:t>Сравнение между китайския и западния подход</a:t>
          </a:r>
          <a:endParaRPr lang="bg-BG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b="0" i="0" kern="1200"/>
            <a:t>Картиране към </a:t>
          </a:r>
          <a:r>
            <a:rPr lang="en-US" sz="1500" b="0" i="0" kern="1200"/>
            <a:t>RAF, OSCAM2 </a:t>
          </a:r>
          <a:r>
            <a:rPr lang="bg-BG" sz="1500" b="0" i="0" kern="1200"/>
            <a:t>и китайския подход</a:t>
          </a:r>
          <a:endParaRPr lang="bg-BG" sz="1500" kern="1200"/>
        </a:p>
      </dsp:txBody>
      <dsp:txXfrm>
        <a:off x="0" y="2883420"/>
        <a:ext cx="10515239" cy="983250"/>
      </dsp:txXfrm>
    </dsp:sp>
    <dsp:sp modelId="{B7AEBCAF-40FC-4E29-885D-E62ABCC580C4}">
      <dsp:nvSpPr>
        <dsp:cNvPr id="0" name=""/>
        <dsp:cNvSpPr/>
      </dsp:nvSpPr>
      <dsp:spPr>
        <a:xfrm>
          <a:off x="0" y="3866670"/>
          <a:ext cx="10515239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b="0" i="0" kern="1200"/>
            <a:t>Модел на оценяване като портфейл от метрики</a:t>
          </a:r>
          <a:endParaRPr lang="bg-BG" sz="1900" kern="1200"/>
        </a:p>
      </dsp:txBody>
      <dsp:txXfrm>
        <a:off x="21704" y="3888374"/>
        <a:ext cx="10471831" cy="40119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F4C3E-C7E0-473E-A455-92B8D398B441}">
      <dsp:nvSpPr>
        <dsp:cNvPr id="0" name=""/>
        <dsp:cNvSpPr/>
      </dsp:nvSpPr>
      <dsp:spPr>
        <a:xfrm>
          <a:off x="0" y="2124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D7F32A-F0A6-406B-A4FC-0297A18A8974}">
      <dsp:nvSpPr>
        <dsp:cNvPr id="0" name=""/>
        <dsp:cNvSpPr/>
      </dsp:nvSpPr>
      <dsp:spPr>
        <a:xfrm>
          <a:off x="0" y="2124"/>
          <a:ext cx="10515239" cy="1448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 err="1"/>
            <a:t>Altmetrics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възникват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като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опит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да</a:t>
          </a:r>
          <a:r>
            <a:rPr lang="en-US" sz="2400" b="0" i="0" kern="1200" dirty="0"/>
            <a:t> </a:t>
          </a:r>
          <a:r>
            <a:rPr lang="en-US" sz="2400" b="0" i="0" kern="1200" dirty="0" err="1"/>
            <a:t>се</a:t>
          </a:r>
          <a:r>
            <a:rPr lang="en-US" sz="2400" b="0" i="0" kern="1200" dirty="0"/>
            <a:t> </a:t>
          </a:r>
          <a:r>
            <a:rPr lang="en-US" sz="2400" b="0" i="0" kern="1200" dirty="0" err="1"/>
            <a:t>уловят</a:t>
          </a:r>
          <a:r>
            <a:rPr lang="en-US" sz="2400" b="0" i="0" kern="1200" dirty="0"/>
            <a:t> </a:t>
          </a:r>
          <a:r>
            <a:rPr lang="en-US" sz="2400" b="0" i="0" kern="1200" dirty="0" err="1"/>
            <a:t>следи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от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въздействие</a:t>
          </a:r>
          <a:r>
            <a:rPr lang="en-US" sz="2400" b="0" i="0" kern="1200" dirty="0"/>
            <a:t>, </a:t>
          </a:r>
          <a:r>
            <a:rPr lang="en-US" sz="2400" b="0" i="0" kern="1200" dirty="0" err="1"/>
            <a:t>които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не</a:t>
          </a:r>
          <a:r>
            <a:rPr lang="en-US" sz="2400" b="0" i="0" kern="1200" dirty="0"/>
            <a:t> </a:t>
          </a:r>
          <a:r>
            <a:rPr lang="en-US" sz="2400" b="0" i="0" kern="1200" dirty="0" err="1"/>
            <a:t>се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виждат</a:t>
          </a:r>
          <a:r>
            <a:rPr lang="en-US" sz="2400" b="0" i="0" kern="1200" dirty="0"/>
            <a:t> в </a:t>
          </a:r>
          <a:r>
            <a:rPr lang="en-US" sz="2400" b="0" i="0" kern="1200" dirty="0" err="1"/>
            <a:t>традиционните</a:t>
          </a:r>
          <a:r>
            <a:rPr lang="en-US" sz="2400" b="0" i="0" kern="1200" dirty="0"/>
            <a:t> </a:t>
          </a:r>
          <a:r>
            <a:rPr lang="en-US" sz="2400" b="0" i="0" kern="1200" dirty="0" err="1"/>
            <a:t>цитатни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индекси</a:t>
          </a:r>
          <a:r>
            <a:rPr lang="en-US" sz="2400" b="0" i="0" kern="1200" dirty="0"/>
            <a:t>. </a:t>
          </a:r>
        </a:p>
      </dsp:txBody>
      <dsp:txXfrm>
        <a:off x="0" y="2124"/>
        <a:ext cx="10515239" cy="1448903"/>
      </dsp:txXfrm>
    </dsp:sp>
    <dsp:sp modelId="{5A35B341-47E4-4C5B-A725-1033C0CE2E58}">
      <dsp:nvSpPr>
        <dsp:cNvPr id="0" name=""/>
        <dsp:cNvSpPr/>
      </dsp:nvSpPr>
      <dsp:spPr>
        <a:xfrm>
          <a:off x="0" y="1451028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FB94B5-F1D1-4BA5-A8BD-3C91F08CF4B3}">
      <dsp:nvSpPr>
        <dsp:cNvPr id="0" name=""/>
        <dsp:cNvSpPr/>
      </dsp:nvSpPr>
      <dsp:spPr>
        <a:xfrm>
          <a:off x="0" y="1451028"/>
          <a:ext cx="10515239" cy="1448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 err="1"/>
            <a:t>Манифестът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за</a:t>
          </a:r>
          <a:r>
            <a:rPr lang="en-US" sz="2400" b="0" i="0" kern="1200" dirty="0"/>
            <a:t> </a:t>
          </a:r>
          <a:r>
            <a:rPr lang="en-US" sz="2400" b="0" i="0" kern="1200" dirty="0" err="1"/>
            <a:t>altmetrics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от</a:t>
          </a:r>
          <a:r>
            <a:rPr lang="en-US" sz="2400" b="0" i="0" kern="1200" dirty="0"/>
            <a:t> 2011 г. </a:t>
          </a:r>
          <a:r>
            <a:rPr lang="en-US" sz="2400" b="0" i="0" kern="1200" dirty="0" err="1"/>
            <a:t>поставя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идеята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за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по-бързи</a:t>
          </a:r>
          <a:r>
            <a:rPr lang="en-US" sz="2400" b="0" i="0" kern="1200" dirty="0"/>
            <a:t> и </a:t>
          </a:r>
          <a:r>
            <a:rPr lang="en-US" sz="2400" b="0" i="0" kern="1200" dirty="0" err="1"/>
            <a:t>по-разнообразни</a:t>
          </a:r>
          <a:r>
            <a:rPr lang="en-US" sz="2400" b="0" i="0" kern="1200" dirty="0"/>
            <a:t> </a:t>
          </a:r>
          <a:r>
            <a:rPr lang="en-US" sz="2400" b="0" i="0" kern="1200" dirty="0" err="1"/>
            <a:t>сигнали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за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внимание</a:t>
          </a:r>
          <a:r>
            <a:rPr lang="en-US" sz="2400" b="0" i="0" kern="1200" dirty="0"/>
            <a:t> и </a:t>
          </a:r>
          <a:r>
            <a:rPr lang="en-US" sz="2400" b="0" i="0" kern="1200" dirty="0" err="1"/>
            <a:t>употреба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на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научни</a:t>
          </a:r>
          <a:r>
            <a:rPr lang="en-US" sz="2400" b="0" i="0" kern="1200" dirty="0"/>
            <a:t> </a:t>
          </a:r>
          <a:r>
            <a:rPr lang="en-US" sz="2400" b="0" i="0" kern="1200" dirty="0" err="1"/>
            <a:t>резултати</a:t>
          </a:r>
          <a:r>
            <a:rPr lang="en-US" sz="2400" b="0" i="0" kern="1200" dirty="0"/>
            <a:t> [S17]. </a:t>
          </a:r>
        </a:p>
      </dsp:txBody>
      <dsp:txXfrm>
        <a:off x="0" y="1451028"/>
        <a:ext cx="10515239" cy="1448903"/>
      </dsp:txXfrm>
    </dsp:sp>
    <dsp:sp modelId="{7E86C168-AD07-488C-A673-F47ECFBF27A6}">
      <dsp:nvSpPr>
        <dsp:cNvPr id="0" name=""/>
        <dsp:cNvSpPr/>
      </dsp:nvSpPr>
      <dsp:spPr>
        <a:xfrm>
          <a:off x="0" y="2899931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A0A3A-57BB-4AE9-B3D3-1633834827B2}">
      <dsp:nvSpPr>
        <dsp:cNvPr id="0" name=""/>
        <dsp:cNvSpPr/>
      </dsp:nvSpPr>
      <dsp:spPr>
        <a:xfrm>
          <a:off x="0" y="2899931"/>
          <a:ext cx="10515239" cy="1448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От </a:t>
          </a:r>
          <a:r>
            <a:rPr lang="en-US" sz="2400" b="0" i="0" kern="1200" dirty="0" err="1"/>
            <a:t>тогава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полето</a:t>
          </a:r>
          <a:r>
            <a:rPr lang="en-US" sz="2400" b="0" i="0" kern="1200" dirty="0"/>
            <a:t> </a:t>
          </a:r>
          <a:r>
            <a:rPr lang="en-US" sz="2400" b="0" i="0" kern="1200" dirty="0" err="1"/>
            <a:t>се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институционализира</a:t>
          </a:r>
          <a:r>
            <a:rPr lang="en-US" sz="2400" b="0" i="0" kern="1200" dirty="0"/>
            <a:t> </a:t>
          </a:r>
          <a:r>
            <a:rPr lang="en-US" sz="2400" b="0" i="0" kern="1200" dirty="0" err="1"/>
            <a:t>чрез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платформи</a:t>
          </a:r>
          <a:r>
            <a:rPr lang="en-US" sz="2400" b="0" i="0" kern="1200" dirty="0"/>
            <a:t> </a:t>
          </a:r>
          <a:r>
            <a:rPr lang="en-US" sz="2400" b="0" i="0" kern="1200" dirty="0" err="1"/>
            <a:t>като</a:t>
          </a:r>
          <a:r>
            <a:rPr lang="en-US" sz="2400" b="0" i="0" kern="1200" dirty="0"/>
            <a:t> Altmetric.com, </a:t>
          </a:r>
          <a:r>
            <a:rPr lang="en-US" sz="2400" b="0" i="0" kern="1200" dirty="0" err="1"/>
            <a:t>PlumX</a:t>
          </a:r>
          <a:r>
            <a:rPr lang="en-US" sz="2400" b="0" i="0" kern="1200" dirty="0"/>
            <a:t>, Overton, </a:t>
          </a:r>
          <a:r>
            <a:rPr lang="en-US" sz="2400" b="0" i="0" kern="1200" dirty="0" err="1"/>
            <a:t>DataCite</a:t>
          </a:r>
          <a:r>
            <a:rPr lang="en-US" sz="2400" b="0" i="0" kern="1200" dirty="0"/>
            <a:t>/Make Data Count, Dimensions, Scopus/</a:t>
          </a:r>
          <a:r>
            <a:rPr lang="en-US" sz="2400" b="0" i="0" kern="1200" dirty="0" err="1"/>
            <a:t>SciVal</a:t>
          </a:r>
          <a:r>
            <a:rPr lang="en-US" sz="2400" b="0" i="0" kern="1200" dirty="0"/>
            <a:t> и </a:t>
          </a:r>
          <a:r>
            <a:rPr lang="en-US" sz="2400" b="0" i="0" kern="1200" dirty="0" err="1"/>
            <a:t>различни</a:t>
          </a:r>
          <a:r>
            <a:rPr lang="en-US" sz="2400" b="0" i="0" kern="1200" dirty="0"/>
            <a:t> </a:t>
          </a:r>
          <a:r>
            <a:rPr lang="en-US" sz="2400" b="0" i="0" kern="1200" dirty="0" err="1"/>
            <a:t>репозиториумни</a:t>
          </a:r>
          <a:r>
            <a:rPr lang="en-US" sz="2400" b="0" i="0" kern="1200" dirty="0"/>
            <a:t> </a:t>
          </a:r>
          <a:r>
            <a:rPr lang="en-US" sz="2400" b="0" i="0" kern="1200" dirty="0" err="1"/>
            <a:t>системи</a:t>
          </a:r>
          <a:r>
            <a:rPr lang="en-US" sz="2400" b="0" i="0" kern="1200" dirty="0"/>
            <a:t>.</a:t>
          </a:r>
          <a:endParaRPr lang="bg-BG" sz="2400" kern="1200" dirty="0"/>
        </a:p>
      </dsp:txBody>
      <dsp:txXfrm>
        <a:off x="0" y="2899931"/>
        <a:ext cx="10515239" cy="144890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D7050-E202-44D4-B672-FBA6F6B60D43}">
      <dsp:nvSpPr>
        <dsp:cNvPr id="0" name=""/>
        <dsp:cNvSpPr/>
      </dsp:nvSpPr>
      <dsp:spPr>
        <a:xfrm>
          <a:off x="0" y="2124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C34FBF-9F22-4D7C-B969-096345ABF7CD}">
      <dsp:nvSpPr>
        <dsp:cNvPr id="0" name=""/>
        <dsp:cNvSpPr/>
      </dsp:nvSpPr>
      <dsp:spPr>
        <a:xfrm>
          <a:off x="0" y="2124"/>
          <a:ext cx="10515239" cy="724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Не измерват автоматично качество. Високото внимание може да е положително, отрицателно, спорно или сензационно.</a:t>
          </a:r>
          <a:endParaRPr lang="bg-BG" sz="2100" kern="1200"/>
        </a:p>
      </dsp:txBody>
      <dsp:txXfrm>
        <a:off x="0" y="2124"/>
        <a:ext cx="10515239" cy="724451"/>
      </dsp:txXfrm>
    </dsp:sp>
    <dsp:sp modelId="{65F63B78-806C-4A2E-B9AF-C7E1C268C1F5}">
      <dsp:nvSpPr>
        <dsp:cNvPr id="0" name=""/>
        <dsp:cNvSpPr/>
      </dsp:nvSpPr>
      <dsp:spPr>
        <a:xfrm>
          <a:off x="0" y="726576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7897A3-0ADB-45FA-AF8B-D2102DB8CE8B}">
      <dsp:nvSpPr>
        <dsp:cNvPr id="0" name=""/>
        <dsp:cNvSpPr/>
      </dsp:nvSpPr>
      <dsp:spPr>
        <a:xfrm>
          <a:off x="0" y="726576"/>
          <a:ext cx="10515239" cy="724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Не доказват причинно обществено въздействие. Policy citation например показва употреба в документ, но не доказва, че публикацията е променила политика.</a:t>
          </a:r>
          <a:endParaRPr lang="bg-BG" sz="2100" kern="1200"/>
        </a:p>
      </dsp:txBody>
      <dsp:txXfrm>
        <a:off x="0" y="726576"/>
        <a:ext cx="10515239" cy="724451"/>
      </dsp:txXfrm>
    </dsp:sp>
    <dsp:sp modelId="{BB1A77AA-AE5F-4A6F-8E7E-028BCE5A3C62}">
      <dsp:nvSpPr>
        <dsp:cNvPr id="0" name=""/>
        <dsp:cNvSpPr/>
      </dsp:nvSpPr>
      <dsp:spPr>
        <a:xfrm>
          <a:off x="0" y="1451028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AEC74-E5A4-43C4-9E9A-1AAC2EE18D50}">
      <dsp:nvSpPr>
        <dsp:cNvPr id="0" name=""/>
        <dsp:cNvSpPr/>
      </dsp:nvSpPr>
      <dsp:spPr>
        <a:xfrm>
          <a:off x="0" y="1451028"/>
          <a:ext cx="10515239" cy="724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Не са полево неутрални. Медицината, климатът, AI и социално чувствителни теми получават повече внимание от математика или класическа филология.</a:t>
          </a:r>
          <a:endParaRPr lang="bg-BG" sz="2100" kern="1200"/>
        </a:p>
      </dsp:txBody>
      <dsp:txXfrm>
        <a:off x="0" y="1451028"/>
        <a:ext cx="10515239" cy="724451"/>
      </dsp:txXfrm>
    </dsp:sp>
    <dsp:sp modelId="{757DF492-7586-4C69-B2C8-81A4778687DF}">
      <dsp:nvSpPr>
        <dsp:cNvPr id="0" name=""/>
        <dsp:cNvSpPr/>
      </dsp:nvSpPr>
      <dsp:spPr>
        <a:xfrm>
          <a:off x="0" y="2175480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ECE60C-AC80-492E-A2A1-CAE064192D37}">
      <dsp:nvSpPr>
        <dsp:cNvPr id="0" name=""/>
        <dsp:cNvSpPr/>
      </dsp:nvSpPr>
      <dsp:spPr>
        <a:xfrm>
          <a:off x="0" y="2175479"/>
          <a:ext cx="10515239" cy="724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Не са платформено стабилни. Промени в APIs, политики на социални мрежи или закриване на платформи променят данните.</a:t>
          </a:r>
          <a:endParaRPr lang="bg-BG" sz="2100" kern="1200"/>
        </a:p>
      </dsp:txBody>
      <dsp:txXfrm>
        <a:off x="0" y="2175479"/>
        <a:ext cx="10515239" cy="724451"/>
      </dsp:txXfrm>
    </dsp:sp>
    <dsp:sp modelId="{9A73775C-E7CC-4E0F-A962-2B1D3AD4CE81}">
      <dsp:nvSpPr>
        <dsp:cNvPr id="0" name=""/>
        <dsp:cNvSpPr/>
      </dsp:nvSpPr>
      <dsp:spPr>
        <a:xfrm>
          <a:off x="0" y="2899931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98546A-F785-438B-B5D1-2B9EF394F96D}">
      <dsp:nvSpPr>
        <dsp:cNvPr id="0" name=""/>
        <dsp:cNvSpPr/>
      </dsp:nvSpPr>
      <dsp:spPr>
        <a:xfrm>
          <a:off x="0" y="2899931"/>
          <a:ext cx="10515239" cy="724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Не са напълно отворени. Част от агрегаторите са търговски и използват собствени алгоритми.</a:t>
          </a:r>
          <a:endParaRPr lang="bg-BG" sz="2100" kern="1200"/>
        </a:p>
      </dsp:txBody>
      <dsp:txXfrm>
        <a:off x="0" y="2899931"/>
        <a:ext cx="10515239" cy="724451"/>
      </dsp:txXfrm>
    </dsp:sp>
    <dsp:sp modelId="{ADA7D712-5CD5-4973-A26B-22BD7B2D014E}">
      <dsp:nvSpPr>
        <dsp:cNvPr id="0" name=""/>
        <dsp:cNvSpPr/>
      </dsp:nvSpPr>
      <dsp:spPr>
        <a:xfrm>
          <a:off x="0" y="3624383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85462C-97F4-4C5E-8932-22D672086A86}">
      <dsp:nvSpPr>
        <dsp:cNvPr id="0" name=""/>
        <dsp:cNvSpPr/>
      </dsp:nvSpPr>
      <dsp:spPr>
        <a:xfrm>
          <a:off x="0" y="3624383"/>
          <a:ext cx="10515239" cy="724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Могат да бъдат манипулирани чрез кампании, ботове, self-promotion и координирани споменавания.</a:t>
          </a:r>
          <a:endParaRPr lang="bg-BG" sz="2100" kern="1200"/>
        </a:p>
      </dsp:txBody>
      <dsp:txXfrm>
        <a:off x="0" y="3624383"/>
        <a:ext cx="10515239" cy="72445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AAC45C-FDDF-4D0C-A382-A7733E28C1B4}">
      <dsp:nvSpPr>
        <dsp:cNvPr id="0" name=""/>
        <dsp:cNvSpPr/>
      </dsp:nvSpPr>
      <dsp:spPr>
        <a:xfrm>
          <a:off x="0" y="257564"/>
          <a:ext cx="2772077" cy="694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 err="1"/>
            <a:t>Западните</a:t>
          </a:r>
          <a:r>
            <a:rPr lang="en-US" sz="1800" b="0" i="0" kern="1200" baseline="0" dirty="0"/>
            <a:t> </a:t>
          </a:r>
          <a:r>
            <a:rPr lang="en-US" sz="1800" b="0" i="0" kern="1200" baseline="0" dirty="0" err="1"/>
            <a:t>инициативи</a:t>
          </a:r>
          <a:r>
            <a:rPr lang="en-US" sz="1800" b="0" i="0" kern="1200" baseline="0" dirty="0"/>
            <a:t> </a:t>
          </a:r>
          <a:r>
            <a:rPr lang="en-US" sz="1800" b="0" i="0" kern="1200" baseline="0" dirty="0" err="1"/>
            <a:t>за</a:t>
          </a:r>
          <a:r>
            <a:rPr lang="en-US" sz="1800" b="0" i="0" kern="1200" baseline="0" dirty="0"/>
            <a:t> </a:t>
          </a:r>
          <a:r>
            <a:rPr lang="en-US" sz="1800" b="0" i="0" kern="1200" baseline="0" dirty="0" err="1"/>
            <a:t>реформа</a:t>
          </a:r>
          <a:r>
            <a:rPr lang="en-US" sz="1800" b="0" i="0" kern="1200" baseline="0" dirty="0"/>
            <a:t> </a:t>
          </a:r>
          <a:r>
            <a:rPr lang="en-US" sz="1800" b="0" i="0" kern="1200" baseline="0" dirty="0" err="1"/>
            <a:t>са</a:t>
          </a:r>
          <a:r>
            <a:rPr lang="bg-BG" sz="1800" b="0" i="0" kern="1200" baseline="0" dirty="0"/>
            <a:t>:</a:t>
          </a:r>
          <a:endParaRPr lang="bg-BG" sz="1800" kern="1200" dirty="0"/>
        </a:p>
      </dsp:txBody>
      <dsp:txXfrm>
        <a:off x="33926" y="291490"/>
        <a:ext cx="2704225" cy="627128"/>
      </dsp:txXfrm>
    </dsp:sp>
    <dsp:sp modelId="{95CFF8F9-0A7C-4DAD-ADD4-6A85EB112572}">
      <dsp:nvSpPr>
        <dsp:cNvPr id="0" name=""/>
        <dsp:cNvSpPr/>
      </dsp:nvSpPr>
      <dsp:spPr>
        <a:xfrm>
          <a:off x="0" y="952544"/>
          <a:ext cx="2772077" cy="652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013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 dirty="0" err="1"/>
            <a:t>силни</a:t>
          </a:r>
          <a:r>
            <a:rPr lang="en-US" sz="1400" b="0" i="0" kern="1200" baseline="0" dirty="0"/>
            <a:t> в </a:t>
          </a:r>
          <a:r>
            <a:rPr lang="en-US" sz="1400" b="0" i="0" kern="1200" baseline="0" dirty="0" err="1"/>
            <a:t>принципите</a:t>
          </a:r>
          <a:endParaRPr lang="bg-BG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 dirty="0" err="1"/>
            <a:t>слаби</a:t>
          </a:r>
          <a:r>
            <a:rPr lang="en-US" sz="1400" b="0" i="0" kern="1200" baseline="0" dirty="0"/>
            <a:t> в </a:t>
          </a:r>
          <a:r>
            <a:rPr lang="en-US" sz="1400" b="0" i="0" kern="1200" baseline="0" dirty="0" err="1"/>
            <a:t>задължителната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операционализация</a:t>
          </a:r>
          <a:r>
            <a:rPr lang="en-US" sz="1400" b="0" i="0" kern="1200" baseline="0" dirty="0"/>
            <a:t>. </a:t>
          </a:r>
          <a:endParaRPr lang="bg-BG" sz="1400" kern="1200" dirty="0"/>
        </a:p>
      </dsp:txBody>
      <dsp:txXfrm>
        <a:off x="0" y="952544"/>
        <a:ext cx="2772077" cy="652050"/>
      </dsp:txXfrm>
    </dsp:sp>
    <dsp:sp modelId="{A38C24C4-4CFD-4AD9-B31C-F07FB6D9110B}">
      <dsp:nvSpPr>
        <dsp:cNvPr id="0" name=""/>
        <dsp:cNvSpPr/>
      </dsp:nvSpPr>
      <dsp:spPr>
        <a:xfrm>
          <a:off x="0" y="1604594"/>
          <a:ext cx="2772077" cy="694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 err="1"/>
            <a:t>Те</a:t>
          </a:r>
          <a:r>
            <a:rPr lang="en-US" sz="1800" b="0" i="0" kern="1200" baseline="0" dirty="0"/>
            <a:t> </a:t>
          </a:r>
          <a:r>
            <a:rPr lang="en-US" sz="1800" b="0" i="0" kern="1200" baseline="0" dirty="0" err="1"/>
            <a:t>се</a:t>
          </a:r>
          <a:r>
            <a:rPr lang="en-US" sz="1800" b="0" i="0" kern="1200" baseline="0" dirty="0"/>
            <a:t> </a:t>
          </a:r>
          <a:r>
            <a:rPr lang="en-US" sz="1800" b="0" i="0" kern="1200" baseline="0" dirty="0" err="1"/>
            <a:t>стремят</a:t>
          </a:r>
          <a:endParaRPr lang="bg-BG" sz="1800" kern="1200" dirty="0"/>
        </a:p>
      </dsp:txBody>
      <dsp:txXfrm>
        <a:off x="33926" y="1638520"/>
        <a:ext cx="2704225" cy="627128"/>
      </dsp:txXfrm>
    </dsp:sp>
    <dsp:sp modelId="{550A00B4-753E-42EB-9227-9DF42C27496A}">
      <dsp:nvSpPr>
        <dsp:cNvPr id="0" name=""/>
        <dsp:cNvSpPr/>
      </dsp:nvSpPr>
      <dsp:spPr>
        <a:xfrm>
          <a:off x="0" y="2299574"/>
          <a:ext cx="2772077" cy="1602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013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 dirty="0" err="1"/>
            <a:t>да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ограничат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механичното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използване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на</a:t>
          </a:r>
          <a:r>
            <a:rPr lang="en-US" sz="1400" b="0" i="0" kern="1200" baseline="0" dirty="0"/>
            <a:t> Journal Impact Factor и </a:t>
          </a:r>
          <a:r>
            <a:rPr lang="en-US" sz="1400" b="0" i="0" kern="1200" baseline="0" dirty="0" err="1"/>
            <a:t>сходни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метрики</a:t>
          </a:r>
          <a:r>
            <a:rPr lang="en-US" sz="1400" b="0" i="0" kern="1200" baseline="0" dirty="0"/>
            <a:t>, </a:t>
          </a:r>
          <a:endParaRPr lang="bg-BG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 dirty="0" err="1"/>
            <a:t>да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признаят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разнообразие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от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научни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резултати</a:t>
          </a:r>
          <a:r>
            <a:rPr lang="en-US" sz="1400" b="0" i="0" kern="1200" baseline="0" dirty="0"/>
            <a:t> и</a:t>
          </a:r>
          <a:endParaRPr lang="bg-BG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/>
            <a:t>да </a:t>
          </a:r>
          <a:r>
            <a:rPr lang="en-US" sz="1400" b="0" i="0" kern="1200" baseline="0" dirty="0" err="1"/>
            <a:t>включат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отворени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практики</a:t>
          </a:r>
          <a:r>
            <a:rPr lang="en-US" sz="1400" b="0" i="0" kern="1200" baseline="0" dirty="0"/>
            <a:t> в </a:t>
          </a:r>
          <a:r>
            <a:rPr lang="en-US" sz="1400" b="0" i="0" kern="1200" baseline="0" dirty="0" err="1"/>
            <a:t>кариерното</a:t>
          </a:r>
          <a:r>
            <a:rPr lang="en-US" sz="1400" b="0" i="0" kern="1200" baseline="0" dirty="0"/>
            <a:t> </a:t>
          </a:r>
          <a:r>
            <a:rPr lang="en-US" sz="1400" b="0" i="0" kern="1200" baseline="0" dirty="0" err="1"/>
            <a:t>развитие</a:t>
          </a:r>
          <a:r>
            <a:rPr lang="en-US" sz="1400" b="0" i="0" kern="1200" baseline="0" dirty="0"/>
            <a:t>.</a:t>
          </a:r>
          <a:endParaRPr lang="bg-BG" sz="1400" kern="1200" dirty="0"/>
        </a:p>
      </dsp:txBody>
      <dsp:txXfrm>
        <a:off x="0" y="2299574"/>
        <a:ext cx="2772077" cy="160218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C3D86-90F5-4622-B648-D2EB96D61C56}">
      <dsp:nvSpPr>
        <dsp:cNvPr id="0" name=""/>
        <dsp:cNvSpPr/>
      </dsp:nvSpPr>
      <dsp:spPr>
        <a:xfrm>
          <a:off x="0" y="385849"/>
          <a:ext cx="2606674" cy="617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 dirty="0"/>
            <a:t>Какво предлагат </a:t>
          </a:r>
          <a:r>
            <a:rPr lang="en-US" sz="1600" kern="1200" dirty="0"/>
            <a:t>RAF </a:t>
          </a:r>
          <a:r>
            <a:rPr lang="bg-BG" sz="1600" kern="1200" dirty="0"/>
            <a:t>и </a:t>
          </a:r>
          <a:r>
            <a:rPr lang="en-US" sz="1600" kern="1200" dirty="0"/>
            <a:t>OSCAM2?</a:t>
          </a:r>
          <a:endParaRPr lang="bg-BG" sz="1600" kern="1200" dirty="0"/>
        </a:p>
      </dsp:txBody>
      <dsp:txXfrm>
        <a:off x="30157" y="416006"/>
        <a:ext cx="2546360" cy="557446"/>
      </dsp:txXfrm>
    </dsp:sp>
    <dsp:sp modelId="{C79868B9-FCFF-4C41-91E7-670C2D10A384}">
      <dsp:nvSpPr>
        <dsp:cNvPr id="0" name=""/>
        <dsp:cNvSpPr/>
      </dsp:nvSpPr>
      <dsp:spPr>
        <a:xfrm>
          <a:off x="0" y="1003609"/>
          <a:ext cx="2606674" cy="3444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762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RAF </a:t>
          </a:r>
          <a:r>
            <a:rPr lang="en-US" sz="1200" kern="1200" dirty="0" err="1"/>
            <a:t>разглежда</a:t>
          </a:r>
          <a:r>
            <a:rPr lang="en-US" sz="1200" kern="1200" dirty="0"/>
            <a:t> </a:t>
          </a:r>
          <a:r>
            <a:rPr lang="en-US" sz="1200" kern="1200" dirty="0" err="1"/>
            <a:t>изследователя</a:t>
          </a:r>
          <a:r>
            <a:rPr lang="en-US" sz="1200" kern="1200" dirty="0"/>
            <a:t> </a:t>
          </a:r>
          <a:r>
            <a:rPr lang="en-US" sz="1200" kern="1200" dirty="0" err="1"/>
            <a:t>не</a:t>
          </a:r>
          <a:r>
            <a:rPr lang="en-US" sz="1200" kern="1200" dirty="0"/>
            <a:t> </a:t>
          </a:r>
          <a:r>
            <a:rPr lang="en-US" sz="1200" kern="1200" dirty="0" err="1"/>
            <a:t>само</a:t>
          </a:r>
          <a:r>
            <a:rPr lang="en-US" sz="1200" kern="1200" dirty="0"/>
            <a:t> </a:t>
          </a:r>
          <a:r>
            <a:rPr lang="en-US" sz="1200" kern="1200" dirty="0" err="1"/>
            <a:t>като</a:t>
          </a:r>
          <a:r>
            <a:rPr lang="en-US" sz="1200" kern="1200" dirty="0"/>
            <a:t> </a:t>
          </a:r>
          <a:r>
            <a:rPr lang="en-US" sz="1200" kern="1200" dirty="0" err="1"/>
            <a:t>производител</a:t>
          </a:r>
          <a:r>
            <a:rPr lang="en-US" sz="1200" kern="1200" dirty="0"/>
            <a:t> </a:t>
          </a:r>
          <a:r>
            <a:rPr lang="en-US" sz="1200" kern="1200" dirty="0" err="1"/>
            <a:t>на</a:t>
          </a:r>
          <a:r>
            <a:rPr lang="en-US" sz="1200" kern="1200" dirty="0"/>
            <a:t> </a:t>
          </a:r>
          <a:r>
            <a:rPr lang="en-US" sz="1200" kern="1200" dirty="0" err="1"/>
            <a:t>статии</a:t>
          </a:r>
          <a:r>
            <a:rPr lang="en-US" sz="1200" kern="1200" dirty="0"/>
            <a:t>, а </a:t>
          </a:r>
          <a:r>
            <a:rPr lang="en-US" sz="1200" kern="1200" dirty="0" err="1"/>
            <a:t>като</a:t>
          </a:r>
          <a:r>
            <a:rPr lang="en-US" sz="1200" kern="1200" dirty="0"/>
            <a:t> </a:t>
          </a:r>
          <a:r>
            <a:rPr lang="en-US" sz="1200" kern="1200" dirty="0" err="1"/>
            <a:t>участник</a:t>
          </a:r>
          <a:r>
            <a:rPr lang="en-US" sz="1200" kern="1200" dirty="0"/>
            <a:t> в </a:t>
          </a:r>
          <a:r>
            <a:rPr lang="en-US" sz="1200" kern="1200" dirty="0" err="1"/>
            <a:t>четири</a:t>
          </a:r>
          <a:r>
            <a:rPr lang="en-US" sz="1200" kern="1200" dirty="0"/>
            <a:t> </a:t>
          </a:r>
          <a:r>
            <a:rPr lang="en-US" sz="1200" kern="1200" dirty="0" err="1"/>
            <a:t>домейна</a:t>
          </a:r>
          <a:r>
            <a:rPr lang="en-US" sz="1200" kern="1200" dirty="0"/>
            <a:t>: Research, Education, Leadership и </a:t>
          </a:r>
          <a:r>
            <a:rPr lang="en-US" sz="1200" kern="1200" dirty="0" err="1"/>
            <a:t>Valorisation</a:t>
          </a:r>
          <a:r>
            <a:rPr lang="en-US" sz="1200" kern="1200" dirty="0"/>
            <a:t>. </a:t>
          </a:r>
          <a:r>
            <a:rPr lang="en-US" sz="1200" kern="1200" dirty="0" err="1"/>
            <a:t>Това</a:t>
          </a:r>
          <a:r>
            <a:rPr lang="en-US" sz="1200" kern="1200" dirty="0"/>
            <a:t> е </a:t>
          </a:r>
          <a:r>
            <a:rPr lang="en-US" sz="1200" kern="1200" dirty="0" err="1"/>
            <a:t>по-зряло</a:t>
          </a:r>
          <a:r>
            <a:rPr lang="en-US" sz="1200" kern="1200" dirty="0"/>
            <a:t> </a:t>
          </a:r>
          <a:r>
            <a:rPr lang="en-US" sz="1200" kern="1200" dirty="0" err="1"/>
            <a:t>от</a:t>
          </a:r>
          <a:r>
            <a:rPr lang="en-US" sz="1200" kern="1200" dirty="0"/>
            <a:t> </a:t>
          </a:r>
          <a:r>
            <a:rPr lang="en-US" sz="1200" kern="1200" dirty="0" err="1"/>
            <a:t>едномерната</a:t>
          </a:r>
          <a:r>
            <a:rPr lang="en-US" sz="1200" kern="1200" dirty="0"/>
            <a:t> </a:t>
          </a:r>
          <a:r>
            <a:rPr lang="en-US" sz="1200" kern="1200" dirty="0" err="1"/>
            <a:t>публикационна</a:t>
          </a:r>
          <a:r>
            <a:rPr lang="en-US" sz="1200" kern="1200" dirty="0"/>
            <a:t> </a:t>
          </a:r>
          <a:r>
            <a:rPr lang="en-US" sz="1200" kern="1200" dirty="0" err="1"/>
            <a:t>логика</a:t>
          </a:r>
          <a:r>
            <a:rPr lang="en-US" sz="1200" kern="1200" dirty="0"/>
            <a:t>, </a:t>
          </a:r>
          <a:r>
            <a:rPr lang="en-US" sz="1200" kern="1200" dirty="0" err="1"/>
            <a:t>но</a:t>
          </a:r>
          <a:r>
            <a:rPr lang="en-US" sz="1200" kern="1200" dirty="0"/>
            <a:t> </a:t>
          </a:r>
          <a:r>
            <a:rPr lang="en-US" sz="1200" kern="1200" dirty="0" err="1"/>
            <a:t>създава</a:t>
          </a:r>
          <a:r>
            <a:rPr lang="en-US" sz="1200" kern="1200" dirty="0"/>
            <a:t> </a:t>
          </a:r>
          <a:r>
            <a:rPr lang="en-US" sz="1200" kern="1200" dirty="0" err="1"/>
            <a:t>проблем</a:t>
          </a:r>
          <a:r>
            <a:rPr lang="en-US" sz="1200" kern="1200" dirty="0"/>
            <a:t> с </a:t>
          </a:r>
          <a:r>
            <a:rPr lang="en-US" sz="1200" kern="1200" dirty="0" err="1"/>
            <a:t>преносимостта</a:t>
          </a:r>
          <a:r>
            <a:rPr lang="en-US" sz="1200" kern="1200" dirty="0"/>
            <a:t>, </a:t>
          </a:r>
          <a:r>
            <a:rPr lang="en-US" sz="1200" kern="1200" dirty="0" err="1"/>
            <a:t>ако</a:t>
          </a:r>
          <a:r>
            <a:rPr lang="en-US" sz="1200" kern="1200" dirty="0"/>
            <a:t> </a:t>
          </a:r>
          <a:r>
            <a:rPr lang="en-US" sz="1200" kern="1200" dirty="0" err="1"/>
            <a:t>всяка</a:t>
          </a:r>
          <a:r>
            <a:rPr lang="en-US" sz="1200" kern="1200" dirty="0"/>
            <a:t> </a:t>
          </a:r>
          <a:r>
            <a:rPr lang="en-US" sz="1200" kern="1200" dirty="0" err="1"/>
            <a:t>институция</a:t>
          </a:r>
          <a:r>
            <a:rPr lang="en-US" sz="1200" kern="1200" dirty="0"/>
            <a:t> </a:t>
          </a:r>
          <a:r>
            <a:rPr lang="en-US" sz="1200" kern="1200" dirty="0" err="1"/>
            <a:t>избере</a:t>
          </a:r>
          <a:r>
            <a:rPr lang="en-US" sz="1200" kern="1200" dirty="0"/>
            <a:t> </a:t>
          </a:r>
          <a:r>
            <a:rPr lang="en-US" sz="1200" kern="1200" dirty="0" err="1"/>
            <a:t>различни</a:t>
          </a:r>
          <a:r>
            <a:rPr lang="en-US" sz="1200" kern="1200" dirty="0"/>
            <a:t> </a:t>
          </a:r>
          <a:r>
            <a:rPr lang="en-US" sz="1200" kern="1200" dirty="0" err="1"/>
            <a:t>индикатори</a:t>
          </a:r>
          <a:r>
            <a:rPr lang="en-US" sz="1200" kern="1200" dirty="0"/>
            <a:t> и </a:t>
          </a:r>
          <a:r>
            <a:rPr lang="en-US" sz="1200" kern="1200" dirty="0" err="1"/>
            <a:t>тежести</a:t>
          </a:r>
          <a:r>
            <a:rPr lang="en-US" sz="1200" kern="1200" dirty="0"/>
            <a:t>.</a:t>
          </a:r>
          <a:endParaRPr lang="bg-BG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OSCAM2 е опит да се направи Open Science видима в кариерната оценка. Важното е, че тя не налага единна формула. Това е методологично предпазливо, но практически недостатъчно, ако целта е да се осигури сравнимост между институции и държави.</a:t>
          </a:r>
          <a:endParaRPr lang="bg-BG" sz="1200" kern="1200"/>
        </a:p>
      </dsp:txBody>
      <dsp:txXfrm>
        <a:off x="0" y="1003609"/>
        <a:ext cx="2606674" cy="344448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F15270-859B-4B76-9DC5-4EF64175A5EA}">
      <dsp:nvSpPr>
        <dsp:cNvPr id="0" name=""/>
        <dsp:cNvSpPr/>
      </dsp:nvSpPr>
      <dsp:spPr>
        <a:xfrm>
          <a:off x="0" y="171368"/>
          <a:ext cx="10515600" cy="397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Китайският нов подход </a:t>
          </a:r>
          <a:endParaRPr lang="bg-BG" sz="1700" kern="1200"/>
        </a:p>
      </dsp:txBody>
      <dsp:txXfrm>
        <a:off x="19419" y="190787"/>
        <a:ext cx="10476762" cy="358962"/>
      </dsp:txXfrm>
    </dsp:sp>
    <dsp:sp modelId="{FC120EF0-63B6-493A-AB12-DE4B37D007E6}">
      <dsp:nvSpPr>
        <dsp:cNvPr id="0" name=""/>
        <dsp:cNvSpPr/>
      </dsp:nvSpPr>
      <dsp:spPr>
        <a:xfrm>
          <a:off x="0" y="569169"/>
          <a:ext cx="10515600" cy="774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300" kern="1200" dirty="0"/>
            <a:t>Р</a:t>
          </a:r>
          <a:r>
            <a:rPr lang="en-US" sz="1300" kern="1200" dirty="0" err="1"/>
            <a:t>азвива</a:t>
          </a:r>
          <a:r>
            <a:rPr lang="bg-BG" sz="1300" kern="1200" dirty="0"/>
            <a:t> се</a:t>
          </a:r>
          <a:r>
            <a:rPr lang="en-US" sz="1300" kern="1200" dirty="0"/>
            <a:t> </a:t>
          </a:r>
          <a:r>
            <a:rPr lang="en-US" sz="1300" kern="1200" dirty="0" err="1"/>
            <a:t>като</a:t>
          </a:r>
          <a:r>
            <a:rPr lang="en-US" sz="1300" kern="1200" dirty="0"/>
            <a:t> </a:t>
          </a:r>
          <a:r>
            <a:rPr lang="en-US" sz="1300" kern="1200" dirty="0" err="1"/>
            <a:t>реакция</a:t>
          </a:r>
          <a:r>
            <a:rPr lang="en-US" sz="1300" kern="1200" dirty="0"/>
            <a:t> </a:t>
          </a:r>
          <a:r>
            <a:rPr lang="en-US" sz="1300" kern="1200" dirty="0" err="1"/>
            <a:t>срещу</a:t>
          </a:r>
          <a:r>
            <a:rPr lang="en-US" sz="1300" kern="1200" dirty="0"/>
            <a:t> </a:t>
          </a:r>
          <a:r>
            <a:rPr lang="en-US" sz="1300" kern="1200" dirty="0" err="1"/>
            <a:t>прекомерната</a:t>
          </a:r>
          <a:r>
            <a:rPr lang="en-US" sz="1300" kern="1200" dirty="0"/>
            <a:t> </a:t>
          </a:r>
          <a:r>
            <a:rPr lang="en-US" sz="1300" kern="1200" dirty="0" err="1"/>
            <a:t>зависимост</a:t>
          </a:r>
          <a:r>
            <a:rPr lang="en-US" sz="1300" kern="1200" dirty="0"/>
            <a:t> </a:t>
          </a:r>
          <a:r>
            <a:rPr lang="en-US" sz="1300" kern="1200" dirty="0" err="1"/>
            <a:t>от</a:t>
          </a:r>
          <a:r>
            <a:rPr lang="en-US" sz="1300" kern="1200" dirty="0"/>
            <a:t> SCI/</a:t>
          </a:r>
          <a:r>
            <a:rPr lang="en-US" sz="1300" kern="1200" dirty="0" err="1"/>
            <a:t>WoS</a:t>
          </a:r>
          <a:r>
            <a:rPr lang="en-US" sz="1300" kern="1200" dirty="0"/>
            <a:t> </a:t>
          </a:r>
          <a:r>
            <a:rPr lang="en-US" sz="1300" kern="1200" dirty="0" err="1"/>
            <a:t>публикации</a:t>
          </a:r>
          <a:r>
            <a:rPr lang="en-US" sz="1300" kern="1200" dirty="0"/>
            <a:t>, </a:t>
          </a:r>
          <a:r>
            <a:rPr lang="en-US" sz="1300" kern="1200" dirty="0" err="1"/>
            <a:t>журнален</a:t>
          </a:r>
          <a:r>
            <a:rPr lang="en-US" sz="1300" kern="1200" dirty="0"/>
            <a:t> </a:t>
          </a:r>
          <a:r>
            <a:rPr lang="en-US" sz="1300" kern="1200" dirty="0" err="1"/>
            <a:t>престиж</a:t>
          </a:r>
          <a:r>
            <a:rPr lang="en-US" sz="1300" kern="1200" dirty="0"/>
            <a:t>, </a:t>
          </a:r>
          <a:r>
            <a:rPr lang="en-US" sz="1300" kern="1200" dirty="0" err="1"/>
            <a:t>академични</a:t>
          </a:r>
          <a:r>
            <a:rPr lang="en-US" sz="1300" kern="1200" dirty="0"/>
            <a:t> </a:t>
          </a:r>
          <a:r>
            <a:rPr lang="en-US" sz="1300" kern="1200" dirty="0" err="1"/>
            <a:t>титли</a:t>
          </a:r>
          <a:r>
            <a:rPr lang="en-US" sz="1300" kern="1200" dirty="0"/>
            <a:t> и </a:t>
          </a:r>
          <a:r>
            <a:rPr lang="en-US" sz="1300" kern="1200" dirty="0" err="1"/>
            <a:t>количествена</a:t>
          </a:r>
          <a:r>
            <a:rPr lang="en-US" sz="1300" kern="1200" dirty="0"/>
            <a:t> </a:t>
          </a:r>
          <a:r>
            <a:rPr lang="en-US" sz="1300" kern="1200" dirty="0" err="1"/>
            <a:t>продуктивност</a:t>
          </a:r>
          <a:r>
            <a:rPr lang="en-US" sz="1300" kern="1200" dirty="0"/>
            <a:t>. </a:t>
          </a:r>
          <a:endParaRPr lang="bg-BG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300" kern="1200" dirty="0" err="1"/>
            <a:t>Той</a:t>
          </a:r>
          <a:r>
            <a:rPr lang="en-US" sz="1300" kern="1200" dirty="0"/>
            <a:t> е </a:t>
          </a:r>
          <a:r>
            <a:rPr lang="en-US" sz="1300" kern="1200" dirty="0" err="1"/>
            <a:t>известен</a:t>
          </a:r>
          <a:r>
            <a:rPr lang="en-US" sz="1300" kern="1200" dirty="0"/>
            <a:t> </a:t>
          </a:r>
          <a:r>
            <a:rPr lang="en-US" sz="1300" kern="1200" dirty="0" err="1"/>
            <a:t>чрез</a:t>
          </a:r>
          <a:r>
            <a:rPr lang="en-US" sz="1300" kern="1200" dirty="0"/>
            <a:t> </a:t>
          </a:r>
          <a:r>
            <a:rPr lang="en-US" sz="1300" kern="1200" dirty="0" err="1"/>
            <a:t>лозунги</a:t>
          </a:r>
          <a:r>
            <a:rPr lang="en-US" sz="1300" kern="1200" dirty="0"/>
            <a:t> </a:t>
          </a:r>
          <a:r>
            <a:rPr lang="en-US" sz="1300" kern="1200" dirty="0" err="1"/>
            <a:t>като</a:t>
          </a:r>
          <a:r>
            <a:rPr lang="en-US" sz="1300" kern="1200" dirty="0"/>
            <a:t> „breaking the four </a:t>
          </a:r>
          <a:r>
            <a:rPr lang="en-US" sz="1300" kern="1200" dirty="0" err="1"/>
            <a:t>onlys</a:t>
          </a:r>
          <a:r>
            <a:rPr lang="en-US" sz="1300" kern="1200" dirty="0"/>
            <a:t>“ и „breaking the five </a:t>
          </a:r>
          <a:r>
            <a:rPr lang="en-US" sz="1300" kern="1200" dirty="0" err="1"/>
            <a:t>onlys</a:t>
          </a:r>
          <a:r>
            <a:rPr lang="en-US" sz="1300" kern="1200" dirty="0"/>
            <a:t>“, </a:t>
          </a:r>
          <a:r>
            <a:rPr lang="en-US" sz="1300" kern="1200" dirty="0" err="1"/>
            <a:t>насочени</a:t>
          </a:r>
          <a:r>
            <a:rPr lang="en-US" sz="1300" kern="1200" dirty="0"/>
            <a:t> </a:t>
          </a:r>
          <a:r>
            <a:rPr lang="en-US" sz="1300" kern="1200" dirty="0" err="1"/>
            <a:t>срещу</a:t>
          </a:r>
          <a:r>
            <a:rPr lang="en-US" sz="1300" kern="1200" dirty="0"/>
            <a:t> </a:t>
          </a:r>
          <a:r>
            <a:rPr lang="en-US" sz="1300" kern="1200" dirty="0" err="1"/>
            <a:t>механичното</a:t>
          </a:r>
          <a:r>
            <a:rPr lang="en-US" sz="1300" kern="1200" dirty="0"/>
            <a:t> </a:t>
          </a:r>
          <a:r>
            <a:rPr lang="en-US" sz="1300" kern="1200" dirty="0" err="1"/>
            <a:t>използване</a:t>
          </a:r>
          <a:r>
            <a:rPr lang="en-US" sz="1300" kern="1200" dirty="0"/>
            <a:t> </a:t>
          </a:r>
          <a:r>
            <a:rPr lang="en-US" sz="1300" kern="1200" dirty="0" err="1"/>
            <a:t>на</a:t>
          </a:r>
          <a:r>
            <a:rPr lang="en-US" sz="1300" kern="1200" dirty="0"/>
            <a:t> </a:t>
          </a:r>
          <a:r>
            <a:rPr lang="en-US" sz="1300" kern="1200" dirty="0" err="1"/>
            <a:t>публикации</a:t>
          </a:r>
          <a:r>
            <a:rPr lang="en-US" sz="1300" kern="1200" dirty="0"/>
            <a:t>, </a:t>
          </a:r>
          <a:r>
            <a:rPr lang="en-US" sz="1300" kern="1200" dirty="0" err="1"/>
            <a:t>титли</a:t>
          </a:r>
          <a:r>
            <a:rPr lang="en-US" sz="1300" kern="1200" dirty="0"/>
            <a:t>, </a:t>
          </a:r>
          <a:r>
            <a:rPr lang="en-US" sz="1300" kern="1200" dirty="0" err="1"/>
            <a:t>дипломи</a:t>
          </a:r>
          <a:r>
            <a:rPr lang="en-US" sz="1300" kern="1200" dirty="0"/>
            <a:t>, </a:t>
          </a:r>
          <a:r>
            <a:rPr lang="en-US" sz="1300" kern="1200" dirty="0" err="1"/>
            <a:t>награди</a:t>
          </a:r>
          <a:r>
            <a:rPr lang="en-US" sz="1300" kern="1200" dirty="0"/>
            <a:t> и honorary titles </a:t>
          </a:r>
          <a:r>
            <a:rPr lang="en-US" sz="1300" kern="1200" dirty="0" err="1"/>
            <a:t>като</a:t>
          </a:r>
          <a:r>
            <a:rPr lang="en-US" sz="1300" kern="1200" dirty="0"/>
            <a:t> </a:t>
          </a:r>
          <a:r>
            <a:rPr lang="en-US" sz="1300" kern="1200" dirty="0" err="1"/>
            <a:t>основа</a:t>
          </a:r>
          <a:r>
            <a:rPr lang="en-US" sz="1300" kern="1200" dirty="0"/>
            <a:t> </a:t>
          </a:r>
          <a:r>
            <a:rPr lang="en-US" sz="1300" kern="1200" dirty="0" err="1"/>
            <a:t>за</a:t>
          </a:r>
          <a:r>
            <a:rPr lang="en-US" sz="1300" kern="1200" dirty="0"/>
            <a:t> </a:t>
          </a:r>
          <a:r>
            <a:rPr lang="en-US" sz="1300" kern="1200" dirty="0" err="1"/>
            <a:t>оценка</a:t>
          </a:r>
          <a:r>
            <a:rPr lang="en-US" sz="1300" kern="1200" dirty="0"/>
            <a:t> [S11].</a:t>
          </a:r>
          <a:endParaRPr lang="bg-BG" sz="1300" kern="1200" dirty="0"/>
        </a:p>
      </dsp:txBody>
      <dsp:txXfrm>
        <a:off x="0" y="569169"/>
        <a:ext cx="10515600" cy="774180"/>
      </dsp:txXfrm>
    </dsp:sp>
    <dsp:sp modelId="{1B902BA6-3919-4DAC-B575-D90706B62BC2}">
      <dsp:nvSpPr>
        <dsp:cNvPr id="0" name=""/>
        <dsp:cNvSpPr/>
      </dsp:nvSpPr>
      <dsp:spPr>
        <a:xfrm>
          <a:off x="0" y="1343349"/>
          <a:ext cx="10515600" cy="397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Цели на реформата</a:t>
          </a:r>
          <a:endParaRPr lang="bg-BG" sz="1700" kern="1200"/>
        </a:p>
      </dsp:txBody>
      <dsp:txXfrm>
        <a:off x="19419" y="1362768"/>
        <a:ext cx="10476762" cy="358962"/>
      </dsp:txXfrm>
    </dsp:sp>
    <dsp:sp modelId="{10F6540E-C6D9-467E-8ED7-167CAAC47D46}">
      <dsp:nvSpPr>
        <dsp:cNvPr id="0" name=""/>
        <dsp:cNvSpPr/>
      </dsp:nvSpPr>
      <dsp:spPr>
        <a:xfrm>
          <a:off x="0" y="1741149"/>
          <a:ext cx="10515600" cy="1055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300" kern="1200"/>
            <a:t>Преминаване от механично броене към оценка на качество, оригиналност и реален принос.</a:t>
          </a:r>
          <a:endParaRPr lang="bg-BG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300" kern="1200"/>
            <a:t>Ограничаване на директното използване на SCI/WoS индикатори като основа за повишения и финансиране.</a:t>
          </a:r>
          <a:endParaRPr lang="bg-BG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300" kern="1200"/>
            <a:t>По-силна ориентация към национални научно-технологични цели, иновации и приложимост.</a:t>
          </a:r>
          <a:endParaRPr lang="bg-BG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300" kern="1200"/>
            <a:t>Въвеждане на оценка чрез представителни резултати: не всички публикации, а избрани ключови приноси.</a:t>
          </a:r>
          <a:endParaRPr lang="bg-BG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300" kern="1200"/>
            <a:t>По-дълъг времеви хоризонт при фундаментални изследвания, където ефектът се проявява по-бавно.</a:t>
          </a:r>
          <a:endParaRPr lang="bg-BG" sz="1300" kern="1200"/>
        </a:p>
      </dsp:txBody>
      <dsp:txXfrm>
        <a:off x="0" y="1741149"/>
        <a:ext cx="10515600" cy="1055700"/>
      </dsp:txXfrm>
    </dsp:sp>
    <dsp:sp modelId="{0F2323C8-51B5-4A79-864E-2D357E48E9B8}">
      <dsp:nvSpPr>
        <dsp:cNvPr id="0" name=""/>
        <dsp:cNvSpPr/>
      </dsp:nvSpPr>
      <dsp:spPr>
        <a:xfrm>
          <a:off x="0" y="2796849"/>
          <a:ext cx="10515600" cy="397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PCSI и китайската операционализация</a:t>
          </a:r>
          <a:endParaRPr lang="bg-BG" sz="1700" kern="1200"/>
        </a:p>
      </dsp:txBody>
      <dsp:txXfrm>
        <a:off x="19419" y="2816268"/>
        <a:ext cx="10476762" cy="358962"/>
      </dsp:txXfrm>
    </dsp:sp>
    <dsp:sp modelId="{49DA7229-ED1B-48D6-993F-8973C0EA7EE9}">
      <dsp:nvSpPr>
        <dsp:cNvPr id="0" name=""/>
        <dsp:cNvSpPr/>
      </dsp:nvSpPr>
      <dsp:spPr>
        <a:xfrm>
          <a:off x="0" y="3194649"/>
          <a:ext cx="10515600" cy="985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300" kern="1200"/>
            <a:t>PCSI (Paper Citation Standardized Index) е опит за статийна, нормализирана цитатна метрика, разработена в CNKI контекст. </a:t>
          </a:r>
          <a:endParaRPr lang="bg-BG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300" kern="1200"/>
            <a:t>Той има за цел да сравнява цитатното влияние на публикации, като отчита различията по дисциплина и година. </a:t>
          </a:r>
          <a:endParaRPr lang="bg-BG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300" kern="1200"/>
            <a:t>Достъпните публични англоезични описания показват, че PCSI се използва при класации на високоцитирани китайски учени, включително чрез прагове като теоретична средна стойност 1.65 и изискване за определен брой публикации над тази стойност [S12], [S13].</a:t>
          </a:r>
          <a:endParaRPr lang="bg-BG" sz="1300" kern="1200"/>
        </a:p>
      </dsp:txBody>
      <dsp:txXfrm>
        <a:off x="0" y="3194649"/>
        <a:ext cx="10515600" cy="98532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3296D4-B590-4C01-ACDB-2DD217E5A38D}">
      <dsp:nvSpPr>
        <dsp:cNvPr id="0" name=""/>
        <dsp:cNvSpPr/>
      </dsp:nvSpPr>
      <dsp:spPr>
        <a:xfrm>
          <a:off x="0" y="170688"/>
          <a:ext cx="3353499" cy="168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Същинският</a:t>
          </a:r>
          <a:r>
            <a:rPr lang="en-US" sz="1500" kern="1200" dirty="0"/>
            <a:t> </a:t>
          </a:r>
          <a:r>
            <a:rPr lang="en-US" sz="1500" kern="1200" dirty="0" err="1"/>
            <a:t>въпрос</a:t>
          </a:r>
          <a:r>
            <a:rPr lang="en-US" sz="1500" kern="1200" dirty="0"/>
            <a:t> </a:t>
          </a:r>
          <a:r>
            <a:rPr lang="en-US" sz="1500" kern="1200" dirty="0" err="1"/>
            <a:t>не</a:t>
          </a:r>
          <a:r>
            <a:rPr lang="en-US" sz="1500" kern="1200" dirty="0"/>
            <a:t> е </a:t>
          </a:r>
          <a:r>
            <a:rPr lang="en-US" sz="1500" kern="1200" dirty="0" err="1"/>
            <a:t>кой</a:t>
          </a:r>
          <a:r>
            <a:rPr lang="en-US" sz="1500" kern="1200" dirty="0"/>
            <a:t> </a:t>
          </a:r>
          <a:r>
            <a:rPr lang="en-US" sz="1500" kern="1200" dirty="0" err="1"/>
            <a:t>модел</a:t>
          </a:r>
          <a:r>
            <a:rPr lang="en-US" sz="1500" kern="1200" dirty="0"/>
            <a:t> е „</a:t>
          </a:r>
          <a:r>
            <a:rPr lang="en-US" sz="1500" kern="1200" dirty="0" err="1"/>
            <a:t>по-добър</a:t>
          </a:r>
          <a:r>
            <a:rPr lang="en-US" sz="1500" kern="1200" dirty="0"/>
            <a:t>“, а </a:t>
          </a:r>
          <a:r>
            <a:rPr lang="en-US" sz="1500" kern="1200" dirty="0" err="1"/>
            <a:t>как</a:t>
          </a:r>
          <a:r>
            <a:rPr lang="en-US" sz="1500" kern="1200" dirty="0"/>
            <a:t> </a:t>
          </a:r>
          <a:r>
            <a:rPr lang="en-US" sz="1500" kern="1200" dirty="0" err="1"/>
            <a:t>може</a:t>
          </a:r>
          <a:r>
            <a:rPr lang="en-US" sz="1500" kern="1200" dirty="0"/>
            <a:t> </a:t>
          </a:r>
          <a:r>
            <a:rPr lang="en-US" sz="1500" kern="1200" dirty="0" err="1"/>
            <a:t>да</a:t>
          </a:r>
          <a:r>
            <a:rPr lang="en-US" sz="1500" kern="1200" dirty="0"/>
            <a:t> </a:t>
          </a:r>
          <a:r>
            <a:rPr lang="en-US" sz="1500" kern="1200" dirty="0" err="1"/>
            <a:t>се</a:t>
          </a:r>
          <a:r>
            <a:rPr lang="en-US" sz="1500" kern="1200" dirty="0"/>
            <a:t> </a:t>
          </a:r>
          <a:r>
            <a:rPr lang="en-US" sz="1500" kern="1200" dirty="0" err="1"/>
            <a:t>съчетае</a:t>
          </a:r>
          <a:r>
            <a:rPr lang="en-US" sz="1500" kern="1200" dirty="0"/>
            <a:t> </a:t>
          </a:r>
          <a:r>
            <a:rPr lang="en-US" sz="1500" kern="1200" dirty="0" err="1"/>
            <a:t>китайската</a:t>
          </a:r>
          <a:r>
            <a:rPr lang="en-US" sz="1500" kern="1200" dirty="0"/>
            <a:t> </a:t>
          </a:r>
          <a:r>
            <a:rPr lang="en-US" sz="1500" kern="1200" dirty="0" err="1"/>
            <a:t>операционалност</a:t>
          </a:r>
          <a:r>
            <a:rPr lang="en-US" sz="1500" kern="1200" dirty="0"/>
            <a:t> с </a:t>
          </a:r>
          <a:r>
            <a:rPr lang="en-US" sz="1500" kern="1200" dirty="0" err="1"/>
            <a:t>европейската</a:t>
          </a:r>
          <a:r>
            <a:rPr lang="en-US" sz="1500" kern="1200" dirty="0"/>
            <a:t> </a:t>
          </a:r>
          <a:r>
            <a:rPr lang="en-US" sz="1500" kern="1200" dirty="0" err="1"/>
            <a:t>чувствителност</a:t>
          </a:r>
          <a:r>
            <a:rPr lang="en-US" sz="1500" kern="1200" dirty="0"/>
            <a:t> </a:t>
          </a:r>
          <a:r>
            <a:rPr lang="en-US" sz="1500" kern="1200" dirty="0" err="1"/>
            <a:t>към</a:t>
          </a:r>
          <a:r>
            <a:rPr lang="en-US" sz="1500" kern="1200" dirty="0"/>
            <a:t> </a:t>
          </a:r>
          <a:r>
            <a:rPr lang="en-US" sz="1500" kern="1200" dirty="0" err="1"/>
            <a:t>автономия</a:t>
          </a:r>
          <a:r>
            <a:rPr lang="en-US" sz="1500" kern="1200" dirty="0"/>
            <a:t>, </a:t>
          </a:r>
          <a:r>
            <a:rPr lang="en-US" sz="1500" kern="1200" dirty="0" err="1"/>
            <a:t>дисциплинарни</a:t>
          </a:r>
          <a:r>
            <a:rPr lang="en-US" sz="1500" kern="1200" dirty="0"/>
            <a:t> </a:t>
          </a:r>
          <a:r>
            <a:rPr lang="en-US" sz="1500" kern="1200" dirty="0" err="1"/>
            <a:t>различия</a:t>
          </a:r>
          <a:r>
            <a:rPr lang="en-US" sz="1500" kern="1200" dirty="0"/>
            <a:t> и </a:t>
          </a:r>
          <a:r>
            <a:rPr lang="en-US" sz="1500" kern="1200" dirty="0" err="1"/>
            <a:t>отговорна</a:t>
          </a:r>
          <a:r>
            <a:rPr lang="en-US" sz="1500" kern="1200" dirty="0"/>
            <a:t> </a:t>
          </a:r>
          <a:r>
            <a:rPr lang="en-US" sz="1500" kern="1200" dirty="0" err="1"/>
            <a:t>употреба</a:t>
          </a:r>
          <a:r>
            <a:rPr lang="en-US" sz="1500" kern="1200" dirty="0"/>
            <a:t> </a:t>
          </a:r>
          <a:r>
            <a:rPr lang="en-US" sz="1500" kern="1200" dirty="0" err="1"/>
            <a:t>на</a:t>
          </a:r>
          <a:r>
            <a:rPr lang="en-US" sz="1500" kern="1200" dirty="0"/>
            <a:t> </a:t>
          </a:r>
          <a:r>
            <a:rPr lang="en-US" sz="1500" kern="1200" dirty="0" err="1"/>
            <a:t>метрики</a:t>
          </a:r>
          <a:r>
            <a:rPr lang="en-US" sz="1500" kern="1200" dirty="0"/>
            <a:t>. </a:t>
          </a:r>
          <a:endParaRPr lang="bg-BG" sz="1500" kern="1200" dirty="0"/>
        </a:p>
      </dsp:txBody>
      <dsp:txXfrm>
        <a:off x="82245" y="252933"/>
        <a:ext cx="3189009" cy="1520310"/>
      </dsp:txXfrm>
    </dsp:sp>
    <dsp:sp modelId="{C46B874D-8F93-4D2B-ACC4-F1990C8628DD}">
      <dsp:nvSpPr>
        <dsp:cNvPr id="0" name=""/>
        <dsp:cNvSpPr/>
      </dsp:nvSpPr>
      <dsp:spPr>
        <a:xfrm>
          <a:off x="0" y="1898688"/>
          <a:ext cx="3353499" cy="168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Работещата </a:t>
          </a:r>
          <a:r>
            <a:rPr lang="en-US" sz="1500" kern="1200" dirty="0" err="1"/>
            <a:t>система</a:t>
          </a:r>
          <a:r>
            <a:rPr lang="en-US" sz="1500" kern="1200" dirty="0"/>
            <a:t> </a:t>
          </a:r>
          <a:r>
            <a:rPr lang="en-US" sz="1500" kern="1200" dirty="0" err="1"/>
            <a:t>не</a:t>
          </a:r>
          <a:r>
            <a:rPr lang="en-US" sz="1500" kern="1200" dirty="0"/>
            <a:t> </a:t>
          </a:r>
          <a:r>
            <a:rPr lang="en-US" sz="1500" kern="1200" dirty="0" err="1"/>
            <a:t>трябва</a:t>
          </a:r>
          <a:r>
            <a:rPr lang="en-US" sz="1500" kern="1200" dirty="0"/>
            <a:t> </a:t>
          </a:r>
          <a:r>
            <a:rPr lang="en-US" sz="1500" kern="1200" dirty="0" err="1"/>
            <a:t>да</a:t>
          </a:r>
          <a:r>
            <a:rPr lang="en-US" sz="1500" kern="1200" dirty="0"/>
            <a:t> </a:t>
          </a:r>
          <a:r>
            <a:rPr lang="en-US" sz="1500" kern="1200" dirty="0" err="1"/>
            <a:t>бъде</a:t>
          </a:r>
          <a:r>
            <a:rPr lang="en-US" sz="1500" kern="1200" dirty="0"/>
            <a:t> </a:t>
          </a:r>
          <a:r>
            <a:rPr lang="en-US" sz="1500" kern="1200" dirty="0" err="1"/>
            <a:t>нито</a:t>
          </a:r>
          <a:r>
            <a:rPr lang="en-US" sz="1500" kern="1200" dirty="0"/>
            <a:t> </a:t>
          </a:r>
          <a:r>
            <a:rPr lang="en-US" sz="1500" kern="1200" dirty="0" err="1"/>
            <a:t>единен</a:t>
          </a:r>
          <a:r>
            <a:rPr lang="en-US" sz="1500" kern="1200" dirty="0"/>
            <a:t> </a:t>
          </a:r>
          <a:r>
            <a:rPr lang="en-US" sz="1500" kern="1200" dirty="0" err="1"/>
            <a:t>тотален</a:t>
          </a:r>
          <a:r>
            <a:rPr lang="en-US" sz="1500" kern="1200" dirty="0"/>
            <a:t> </a:t>
          </a:r>
          <a:r>
            <a:rPr lang="en-US" sz="1500" kern="1200" dirty="0" err="1"/>
            <a:t>индекс</a:t>
          </a:r>
          <a:r>
            <a:rPr lang="en-US" sz="1500" kern="1200" dirty="0"/>
            <a:t>, </a:t>
          </a:r>
          <a:r>
            <a:rPr lang="en-US" sz="1500" kern="1200" dirty="0" err="1"/>
            <a:t>нито</a:t>
          </a:r>
          <a:r>
            <a:rPr lang="en-US" sz="1500" kern="1200" dirty="0"/>
            <a:t> </a:t>
          </a:r>
          <a:r>
            <a:rPr lang="en-US" sz="1500" kern="1200" dirty="0" err="1"/>
            <a:t>неясна</a:t>
          </a:r>
          <a:r>
            <a:rPr lang="en-US" sz="1500" kern="1200" dirty="0"/>
            <a:t> </a:t>
          </a:r>
          <a:r>
            <a:rPr lang="en-US" sz="1500" kern="1200" dirty="0" err="1"/>
            <a:t>рамка</a:t>
          </a:r>
          <a:r>
            <a:rPr lang="en-US" sz="1500" kern="1200" dirty="0"/>
            <a:t> </a:t>
          </a:r>
          <a:r>
            <a:rPr lang="en-US" sz="1500" kern="1200" dirty="0" err="1"/>
            <a:t>без</a:t>
          </a:r>
          <a:r>
            <a:rPr lang="en-US" sz="1500" kern="1200" dirty="0"/>
            <a:t> </a:t>
          </a:r>
          <a:r>
            <a:rPr lang="en-US" sz="1500" kern="1200" dirty="0" err="1"/>
            <a:t>минимален</a:t>
          </a:r>
          <a:r>
            <a:rPr lang="en-US" sz="1500" kern="1200" dirty="0"/>
            <a:t> </a:t>
          </a:r>
          <a:r>
            <a:rPr lang="en-US" sz="1500" kern="1200" dirty="0" err="1"/>
            <a:t>стандарт</a:t>
          </a:r>
          <a:r>
            <a:rPr lang="en-US" sz="1500" kern="1200" dirty="0"/>
            <a:t>.</a:t>
          </a:r>
          <a:endParaRPr lang="bg-BG" sz="1500" kern="1200" dirty="0"/>
        </a:p>
      </dsp:txBody>
      <dsp:txXfrm>
        <a:off x="82245" y="1980933"/>
        <a:ext cx="3189009" cy="152031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F3E256-C8E6-49E9-9859-6FE4F73A8AF3}">
      <dsp:nvSpPr>
        <dsp:cNvPr id="0" name=""/>
        <dsp:cNvSpPr/>
      </dsp:nvSpPr>
      <dsp:spPr>
        <a:xfrm>
          <a:off x="0" y="83519"/>
          <a:ext cx="10515239" cy="9886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/>
            <a:t>Работещият модел трябва да съчетава: </a:t>
          </a:r>
          <a:endParaRPr lang="bg-BG" sz="2600" kern="1200"/>
        </a:p>
      </dsp:txBody>
      <dsp:txXfrm>
        <a:off x="48262" y="131781"/>
        <a:ext cx="10418715" cy="892126"/>
      </dsp:txXfrm>
    </dsp:sp>
    <dsp:sp modelId="{EA2A3006-F7DF-4049-BB91-81114B0E46B2}">
      <dsp:nvSpPr>
        <dsp:cNvPr id="0" name=""/>
        <dsp:cNvSpPr/>
      </dsp:nvSpPr>
      <dsp:spPr>
        <a:xfrm>
          <a:off x="0" y="1072169"/>
          <a:ext cx="10515239" cy="2206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59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i="0" kern="1200"/>
            <a:t>минимално общо ядро от индикатори; </a:t>
          </a:r>
          <a:endParaRPr lang="bg-BG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i="0" kern="1200"/>
            <a:t>дисциплинарни тежести; </a:t>
          </a:r>
          <a:endParaRPr lang="bg-BG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i="0" kern="1200"/>
            <a:t>институционален профил; </a:t>
          </a:r>
          <a:endParaRPr lang="bg-BG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i="0" kern="1200"/>
            <a:t>качествена експертна оценка на представителни резултати; </a:t>
          </a:r>
          <a:endParaRPr lang="bg-BG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i="0" kern="1200"/>
            <a:t>отворена инфраструктура и прозрачни данни; </a:t>
          </a:r>
          <a:endParaRPr lang="bg-BG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i="0" kern="1200"/>
            <a:t>ограничаване на възможността един индикатор да се превърне в нова форма на „тирания на метриката“.</a:t>
          </a:r>
          <a:endParaRPr lang="bg-BG" sz="2000" kern="1200"/>
        </a:p>
      </dsp:txBody>
      <dsp:txXfrm>
        <a:off x="0" y="1072169"/>
        <a:ext cx="10515239" cy="2206620"/>
      </dsp:txXfrm>
    </dsp:sp>
    <dsp:sp modelId="{09AAFDD2-C28B-4634-8A13-5EA1BA41FBD1}">
      <dsp:nvSpPr>
        <dsp:cNvPr id="0" name=""/>
        <dsp:cNvSpPr/>
      </dsp:nvSpPr>
      <dsp:spPr>
        <a:xfrm>
          <a:off x="0" y="3278790"/>
          <a:ext cx="10515239" cy="9886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b="0" i="0" kern="1200"/>
            <a:t>Решението може да изглежда като </a:t>
          </a:r>
          <a:r>
            <a:rPr lang="ru-RU" sz="2600" b="0" i="1" kern="1200"/>
            <a:t>Модел на оценяване чрез портфейл от метрики</a:t>
          </a:r>
          <a:r>
            <a:rPr lang="bg-BG" sz="2600" b="0" i="1" kern="1200"/>
            <a:t>.</a:t>
          </a:r>
          <a:endParaRPr lang="bg-BG" sz="2600" kern="1200"/>
        </a:p>
      </dsp:txBody>
      <dsp:txXfrm>
        <a:off x="48262" y="3327052"/>
        <a:ext cx="10418715" cy="89212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6CB319-7349-4754-89F0-8DB9598B2510}">
      <dsp:nvSpPr>
        <dsp:cNvPr id="0" name=""/>
        <dsp:cNvSpPr/>
      </dsp:nvSpPr>
      <dsp:spPr>
        <a:xfrm>
          <a:off x="0" y="40598"/>
          <a:ext cx="10515600" cy="540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Ако</a:t>
          </a:r>
          <a:r>
            <a:rPr lang="en-US" sz="1400" kern="1200" dirty="0"/>
            <a:t> </a:t>
          </a:r>
          <a:r>
            <a:rPr lang="en-US" sz="1400" kern="1200" dirty="0" err="1"/>
            <a:t>институция</a:t>
          </a:r>
          <a:r>
            <a:rPr lang="en-US" sz="1400" kern="1200" dirty="0"/>
            <a:t> </a:t>
          </a:r>
          <a:r>
            <a:rPr lang="en-US" sz="1400" kern="1200" dirty="0" err="1"/>
            <a:t>или</a:t>
          </a:r>
          <a:r>
            <a:rPr lang="en-US" sz="1400" kern="1200" dirty="0"/>
            <a:t> </a:t>
          </a:r>
          <a:r>
            <a:rPr lang="en-US" sz="1400" kern="1200" dirty="0" err="1"/>
            <a:t>национална</a:t>
          </a:r>
          <a:r>
            <a:rPr lang="en-US" sz="1400" kern="1200" dirty="0"/>
            <a:t> </a:t>
          </a:r>
          <a:r>
            <a:rPr lang="en-US" sz="1400" kern="1200" dirty="0" err="1"/>
            <a:t>система</a:t>
          </a:r>
          <a:r>
            <a:rPr lang="en-US" sz="1400" kern="1200" dirty="0"/>
            <a:t> </a:t>
          </a:r>
          <a:r>
            <a:rPr lang="en-US" sz="1400" kern="1200" dirty="0" err="1"/>
            <a:t>държи</a:t>
          </a:r>
          <a:r>
            <a:rPr lang="en-US" sz="1400" kern="1200" dirty="0"/>
            <a:t> </a:t>
          </a:r>
          <a:r>
            <a:rPr lang="en-US" sz="1400" kern="1200" dirty="0" err="1"/>
            <a:t>да</a:t>
          </a:r>
          <a:r>
            <a:rPr lang="en-US" sz="1400" kern="1200" dirty="0"/>
            <a:t> </a:t>
          </a:r>
          <a:r>
            <a:rPr lang="en-US" sz="1400" kern="1200" dirty="0" err="1"/>
            <a:t>има</a:t>
          </a:r>
          <a:r>
            <a:rPr lang="en-US" sz="1400" kern="1200" dirty="0"/>
            <a:t> </a:t>
          </a:r>
          <a:r>
            <a:rPr lang="en-US" sz="1400" kern="1200" dirty="0" err="1"/>
            <a:t>обобщена</a:t>
          </a:r>
          <a:r>
            <a:rPr lang="en-US" sz="1400" kern="1200" dirty="0"/>
            <a:t> </a:t>
          </a:r>
          <a:r>
            <a:rPr lang="en-US" sz="1400" kern="1200" dirty="0" err="1"/>
            <a:t>стойност</a:t>
          </a:r>
          <a:r>
            <a:rPr lang="en-US" sz="1400" kern="1200" dirty="0"/>
            <a:t>, </a:t>
          </a:r>
          <a:r>
            <a:rPr lang="en-US" sz="1400" kern="1200" dirty="0" err="1"/>
            <a:t>тя</a:t>
          </a:r>
          <a:r>
            <a:rPr lang="en-US" sz="1400" kern="1200" dirty="0"/>
            <a:t> </a:t>
          </a:r>
          <a:r>
            <a:rPr lang="en-US" sz="1400" kern="1200" dirty="0" err="1"/>
            <a:t>трябва</a:t>
          </a:r>
          <a:r>
            <a:rPr lang="en-US" sz="1400" kern="1200" dirty="0"/>
            <a:t> </a:t>
          </a:r>
          <a:r>
            <a:rPr lang="en-US" sz="1400" kern="1200" dirty="0" err="1"/>
            <a:t>да</a:t>
          </a:r>
          <a:r>
            <a:rPr lang="en-US" sz="1400" kern="1200" dirty="0"/>
            <a:t> </a:t>
          </a:r>
          <a:r>
            <a:rPr lang="en-US" sz="1400" kern="1200" dirty="0" err="1"/>
            <a:t>бъде</a:t>
          </a:r>
          <a:r>
            <a:rPr lang="en-US" sz="1400" kern="1200" dirty="0"/>
            <a:t> </a:t>
          </a:r>
          <a:r>
            <a:rPr lang="en-US" sz="1400" kern="1200" dirty="0" err="1"/>
            <a:t>портфейлна</a:t>
          </a:r>
          <a:r>
            <a:rPr lang="en-US" sz="1400" kern="1200" dirty="0"/>
            <a:t>, </a:t>
          </a:r>
          <a:r>
            <a:rPr lang="en-US" sz="1400" kern="1200" dirty="0" err="1"/>
            <a:t>прозрачна</a:t>
          </a:r>
          <a:r>
            <a:rPr lang="en-US" sz="1400" kern="1200" dirty="0"/>
            <a:t>, </a:t>
          </a:r>
          <a:r>
            <a:rPr lang="en-US" sz="1400" kern="1200" dirty="0" err="1"/>
            <a:t>полево</a:t>
          </a:r>
          <a:r>
            <a:rPr lang="en-US" sz="1400" kern="1200" dirty="0"/>
            <a:t> </a:t>
          </a:r>
          <a:r>
            <a:rPr lang="en-US" sz="1400" kern="1200" dirty="0" err="1"/>
            <a:t>нормализирана</a:t>
          </a:r>
          <a:r>
            <a:rPr lang="en-US" sz="1400" kern="1200" dirty="0"/>
            <a:t> и </a:t>
          </a:r>
          <a:r>
            <a:rPr lang="en-US" sz="1400" kern="1200" dirty="0" err="1"/>
            <a:t>никога</a:t>
          </a:r>
          <a:r>
            <a:rPr lang="en-US" sz="1400" kern="1200" dirty="0"/>
            <a:t> </a:t>
          </a:r>
          <a:r>
            <a:rPr lang="en-US" sz="1400" kern="1200" dirty="0" err="1"/>
            <a:t>да</a:t>
          </a:r>
          <a:r>
            <a:rPr lang="en-US" sz="1400" kern="1200" dirty="0"/>
            <a:t> </a:t>
          </a:r>
          <a:r>
            <a:rPr lang="en-US" sz="1400" kern="1200" dirty="0" err="1"/>
            <a:t>не</a:t>
          </a:r>
          <a:r>
            <a:rPr lang="en-US" sz="1400" kern="1200" dirty="0"/>
            <a:t> </a:t>
          </a:r>
          <a:r>
            <a:rPr lang="en-US" sz="1400" kern="1200" dirty="0" err="1"/>
            <a:t>се</a:t>
          </a:r>
          <a:r>
            <a:rPr lang="en-US" sz="1400" kern="1200" dirty="0"/>
            <a:t> </a:t>
          </a:r>
          <a:r>
            <a:rPr lang="en-US" sz="1400" kern="1200" dirty="0" err="1"/>
            <a:t>използва</a:t>
          </a:r>
          <a:r>
            <a:rPr lang="en-US" sz="1400" kern="1200" dirty="0"/>
            <a:t> </a:t>
          </a:r>
          <a:r>
            <a:rPr lang="en-US" sz="1400" kern="1200" dirty="0" err="1"/>
            <a:t>сама</a:t>
          </a:r>
          <a:r>
            <a:rPr lang="en-US" sz="1400" kern="1200" dirty="0"/>
            <a:t>. </a:t>
          </a:r>
          <a:endParaRPr lang="bg-BG" sz="1400" kern="1200" dirty="0"/>
        </a:p>
      </dsp:txBody>
      <dsp:txXfrm>
        <a:off x="26387" y="66985"/>
        <a:ext cx="10462826" cy="487766"/>
      </dsp:txXfrm>
    </dsp:sp>
    <dsp:sp modelId="{80CF787F-CA92-40B3-8ABF-830BC403022B}">
      <dsp:nvSpPr>
        <dsp:cNvPr id="0" name=""/>
        <dsp:cNvSpPr/>
      </dsp:nvSpPr>
      <dsp:spPr>
        <a:xfrm>
          <a:off x="0" y="621458"/>
          <a:ext cx="10515600" cy="540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Следната</a:t>
          </a:r>
          <a:r>
            <a:rPr lang="en-US" sz="1400" kern="1200" dirty="0"/>
            <a:t> </a:t>
          </a:r>
          <a:r>
            <a:rPr lang="en-US" sz="1400" kern="1200" dirty="0" err="1"/>
            <a:t>формула</a:t>
          </a:r>
          <a:r>
            <a:rPr lang="en-US" sz="1400" kern="1200" dirty="0"/>
            <a:t> е </a:t>
          </a:r>
          <a:r>
            <a:rPr lang="en-US" sz="1400" kern="1200" dirty="0" err="1"/>
            <a:t>предложение</a:t>
          </a:r>
          <a:r>
            <a:rPr lang="en-US" sz="1400" kern="1200" dirty="0"/>
            <a:t> </a:t>
          </a:r>
          <a:r>
            <a:rPr lang="en-US" sz="1400" kern="1200" dirty="0" err="1"/>
            <a:t>за</a:t>
          </a:r>
          <a:r>
            <a:rPr lang="en-US" sz="1400" kern="1200" dirty="0"/>
            <a:t> </a:t>
          </a:r>
          <a:r>
            <a:rPr lang="en-US" sz="1400" kern="1200" dirty="0" err="1"/>
            <a:t>работен</a:t>
          </a:r>
          <a:r>
            <a:rPr lang="en-US" sz="1400" kern="1200" dirty="0"/>
            <a:t> </a:t>
          </a:r>
          <a:r>
            <a:rPr lang="en-US" sz="1400" kern="1200" dirty="0" err="1"/>
            <a:t>модел</a:t>
          </a:r>
          <a:r>
            <a:rPr lang="en-US" sz="1400" kern="1200" dirty="0"/>
            <a:t>, </a:t>
          </a:r>
          <a:r>
            <a:rPr lang="bg-BG" sz="1400" kern="1200" dirty="0"/>
            <a:t>а</a:t>
          </a:r>
          <a:r>
            <a:rPr lang="en-US" sz="1400" kern="1200" dirty="0"/>
            <a:t> </a:t>
          </a:r>
          <a:r>
            <a:rPr lang="en-US" sz="1400" kern="1200" dirty="0" err="1"/>
            <a:t>не</a:t>
          </a:r>
          <a:r>
            <a:rPr lang="en-US" sz="1400" kern="1200" dirty="0"/>
            <a:t> </a:t>
          </a:r>
          <a:r>
            <a:rPr lang="en-US" sz="1400" kern="1200" dirty="0" err="1"/>
            <a:t>съществуващ</a:t>
          </a:r>
          <a:r>
            <a:rPr lang="en-US" sz="1400" kern="1200" dirty="0"/>
            <a:t> </a:t>
          </a:r>
          <a:r>
            <a:rPr lang="en-US" sz="1400" kern="1200" dirty="0" err="1"/>
            <a:t>официален</a:t>
          </a:r>
          <a:r>
            <a:rPr lang="en-US" sz="1400" kern="1200" dirty="0"/>
            <a:t> </a:t>
          </a:r>
          <a:r>
            <a:rPr lang="en-US" sz="1400" kern="1200" dirty="0" err="1"/>
            <a:t>индекс</a:t>
          </a:r>
          <a:r>
            <a:rPr lang="bg-BG" sz="1400" kern="1200" dirty="0"/>
            <a:t>: </a:t>
          </a:r>
          <a:br>
            <a:rPr lang="bg-BG" sz="1400" kern="1200" dirty="0"/>
          </a:br>
          <a:r>
            <a:rPr lang="en-US" sz="1400" kern="1200" dirty="0"/>
            <a:t>Open Research Contribution Portfolio (ORCP): ORCP = w1·Q + w2·O + w3·R + w4·S + w5·E + w6·L</a:t>
          </a:r>
          <a:endParaRPr lang="bg-BG" sz="1400" kern="1200" dirty="0"/>
        </a:p>
      </dsp:txBody>
      <dsp:txXfrm>
        <a:off x="26387" y="647845"/>
        <a:ext cx="10462826" cy="487766"/>
      </dsp:txXfrm>
    </dsp:sp>
    <dsp:sp modelId="{49108AC7-FB4D-411F-AD3D-A04376AF69DE}">
      <dsp:nvSpPr>
        <dsp:cNvPr id="0" name=""/>
        <dsp:cNvSpPr/>
      </dsp:nvSpPr>
      <dsp:spPr>
        <a:xfrm>
          <a:off x="0" y="1161999"/>
          <a:ext cx="10515600" cy="1535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kern="1200" dirty="0"/>
            <a:t>Q = field-normalized quality/influence </a:t>
          </a:r>
          <a:r>
            <a:rPr lang="en-US" sz="1100" kern="1200" dirty="0" err="1"/>
            <a:t>на</a:t>
          </a:r>
          <a:r>
            <a:rPr lang="en-US" sz="1100" kern="1200" dirty="0"/>
            <a:t> </a:t>
          </a:r>
          <a:r>
            <a:rPr lang="en-US" sz="1100" kern="1200" dirty="0" err="1"/>
            <a:t>представителни</a:t>
          </a:r>
          <a:r>
            <a:rPr lang="en-US" sz="1100" kern="1200" dirty="0"/>
            <a:t> </a:t>
          </a:r>
          <a:r>
            <a:rPr lang="en-US" sz="1100" kern="1200" dirty="0" err="1"/>
            <a:t>научни</a:t>
          </a:r>
          <a:r>
            <a:rPr lang="en-US" sz="1100" kern="1200" dirty="0"/>
            <a:t> </a:t>
          </a:r>
          <a:r>
            <a:rPr lang="en-US" sz="1100" kern="1200" dirty="0" err="1"/>
            <a:t>резултати</a:t>
          </a:r>
          <a:r>
            <a:rPr lang="en-US" sz="1100" kern="1200" dirty="0"/>
            <a:t>;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kern="1200" dirty="0"/>
            <a:t>O = openness compliance: OA, DMP, open data, open code, open materials;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kern="1200" dirty="0"/>
            <a:t>R = reuse/reproducibility: dataset/software citations, replications, validated reuse;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kern="1200" dirty="0"/>
            <a:t>S = societal/practice uptake: policy, patents, clinical guidelines, standards, citizen science outcomes;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kern="1200"/>
            <a:t>E = education and capacity building: syllabi, OER, doctoral training, supervision outputs;</a:t>
          </a:r>
          <a:endParaRPr lang="bg-BG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kern="1200" dirty="0"/>
            <a:t>L = leadership/collaboration: </a:t>
          </a:r>
          <a:r>
            <a:rPr lang="en-US" sz="1100" kern="1200" dirty="0" err="1"/>
            <a:t>ръководство</a:t>
          </a:r>
          <a:r>
            <a:rPr lang="en-US" sz="1100" kern="1200" dirty="0"/>
            <a:t> </a:t>
          </a:r>
          <a:r>
            <a:rPr lang="en-US" sz="1100" kern="1200" dirty="0" err="1"/>
            <a:t>на</a:t>
          </a:r>
          <a:r>
            <a:rPr lang="en-US" sz="1100" kern="1200" dirty="0"/>
            <a:t> </a:t>
          </a:r>
          <a:r>
            <a:rPr lang="en-US" sz="1100" kern="1200" dirty="0" err="1"/>
            <a:t>отворени</a:t>
          </a:r>
          <a:r>
            <a:rPr lang="en-US" sz="1100" kern="1200" dirty="0"/>
            <a:t> </a:t>
          </a:r>
          <a:r>
            <a:rPr lang="en-US" sz="1100" kern="1200" dirty="0" err="1"/>
            <a:t>инфраструктури</a:t>
          </a:r>
          <a:r>
            <a:rPr lang="en-US" sz="1100" kern="1200" dirty="0"/>
            <a:t>, </a:t>
          </a:r>
          <a:r>
            <a:rPr lang="en-US" sz="1100" kern="1200" dirty="0" err="1"/>
            <a:t>мрежи</a:t>
          </a:r>
          <a:r>
            <a:rPr lang="en-US" sz="1100" kern="1200" dirty="0"/>
            <a:t>, </a:t>
          </a:r>
          <a:r>
            <a:rPr lang="en-US" sz="1100" kern="1200" dirty="0" err="1"/>
            <a:t>екипи</a:t>
          </a:r>
          <a:r>
            <a:rPr lang="en-US" sz="1100" kern="1200" dirty="0"/>
            <a:t> и </a:t>
          </a:r>
          <a:r>
            <a:rPr lang="en-US" sz="1100" kern="1200" dirty="0" err="1"/>
            <a:t>общности</a:t>
          </a:r>
          <a:r>
            <a:rPr lang="en-US" sz="1100" kern="1200" dirty="0"/>
            <a:t>.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kern="1200" dirty="0" err="1"/>
            <a:t>Тежестите</a:t>
          </a:r>
          <a:r>
            <a:rPr lang="en-US" sz="1100" kern="1200" dirty="0"/>
            <a:t> w1...w6 </a:t>
          </a:r>
          <a:r>
            <a:rPr lang="en-US" sz="1100" kern="1200" dirty="0" err="1"/>
            <a:t>трябва</a:t>
          </a:r>
          <a:r>
            <a:rPr lang="en-US" sz="1100" kern="1200" dirty="0"/>
            <a:t> </a:t>
          </a:r>
          <a:r>
            <a:rPr lang="en-US" sz="1100" kern="1200" dirty="0" err="1"/>
            <a:t>да</a:t>
          </a:r>
          <a:r>
            <a:rPr lang="en-US" sz="1100" kern="1200" dirty="0"/>
            <a:t> </a:t>
          </a:r>
          <a:r>
            <a:rPr lang="en-US" sz="1100" kern="1200" dirty="0" err="1"/>
            <a:t>се</a:t>
          </a:r>
          <a:r>
            <a:rPr lang="en-US" sz="1100" kern="1200" dirty="0"/>
            <a:t> </a:t>
          </a:r>
          <a:r>
            <a:rPr lang="en-US" sz="1100" kern="1200" dirty="0" err="1"/>
            <a:t>определят</a:t>
          </a:r>
          <a:r>
            <a:rPr lang="en-US" sz="1100" kern="1200" dirty="0"/>
            <a:t> </a:t>
          </a:r>
          <a:r>
            <a:rPr lang="en-US" sz="1100" kern="1200" dirty="0" err="1"/>
            <a:t>национално</a:t>
          </a:r>
          <a:r>
            <a:rPr lang="en-US" sz="1100" kern="1200" dirty="0"/>
            <a:t> и </a:t>
          </a:r>
          <a:r>
            <a:rPr lang="en-US" sz="1100" kern="1200" dirty="0" err="1"/>
            <a:t>дисциплинарно</a:t>
          </a:r>
          <a:r>
            <a:rPr lang="en-US" sz="1100" kern="1200" dirty="0"/>
            <a:t>, а </a:t>
          </a:r>
          <a:r>
            <a:rPr lang="en-US" sz="1100" kern="1200" dirty="0" err="1"/>
            <a:t>не</a:t>
          </a:r>
          <a:r>
            <a:rPr lang="en-US" sz="1100" kern="1200" dirty="0"/>
            <a:t> </a:t>
          </a:r>
          <a:r>
            <a:rPr lang="en-US" sz="1100" kern="1200" dirty="0" err="1"/>
            <a:t>от</a:t>
          </a:r>
          <a:r>
            <a:rPr lang="en-US" sz="1100" kern="1200" dirty="0"/>
            <a:t> </a:t>
          </a:r>
          <a:r>
            <a:rPr lang="en-US" sz="1100" kern="1200" dirty="0" err="1"/>
            <a:t>всяка</a:t>
          </a:r>
          <a:r>
            <a:rPr lang="en-US" sz="1100" kern="1200" dirty="0"/>
            <a:t> </a:t>
          </a:r>
          <a:r>
            <a:rPr lang="en-US" sz="1100" kern="1200" dirty="0" err="1"/>
            <a:t>институция</a:t>
          </a:r>
          <a:r>
            <a:rPr lang="en-US" sz="1100" kern="1200" dirty="0"/>
            <a:t> </a:t>
          </a:r>
          <a:r>
            <a:rPr lang="en-US" sz="1100" kern="1200" dirty="0" err="1"/>
            <a:t>самостоятелно</a:t>
          </a:r>
          <a:r>
            <a:rPr lang="en-US" sz="1100" kern="1200" dirty="0"/>
            <a:t>. </a:t>
          </a:r>
          <a:r>
            <a:rPr lang="en-US" sz="1100" kern="1200" dirty="0" err="1"/>
            <a:t>Институцията</a:t>
          </a:r>
          <a:r>
            <a:rPr lang="en-US" sz="1100" kern="1200" dirty="0"/>
            <a:t> </a:t>
          </a:r>
          <a:r>
            <a:rPr lang="en-US" sz="1100" kern="1200" dirty="0" err="1"/>
            <a:t>може</a:t>
          </a:r>
          <a:r>
            <a:rPr lang="en-US" sz="1100" kern="1200" dirty="0"/>
            <a:t> </a:t>
          </a:r>
          <a:r>
            <a:rPr lang="en-US" sz="1100" kern="1200" dirty="0" err="1"/>
            <a:t>да</a:t>
          </a:r>
          <a:r>
            <a:rPr lang="en-US" sz="1100" kern="1200" dirty="0"/>
            <a:t> </a:t>
          </a:r>
          <a:r>
            <a:rPr lang="en-US" sz="1100" kern="1200" dirty="0" err="1"/>
            <a:t>добавя</a:t>
          </a:r>
          <a:r>
            <a:rPr lang="en-US" sz="1100" kern="1200" dirty="0"/>
            <a:t> </a:t>
          </a:r>
          <a:r>
            <a:rPr lang="en-US" sz="1100" kern="1200" dirty="0" err="1"/>
            <a:t>собствен</a:t>
          </a:r>
          <a:r>
            <a:rPr lang="en-US" sz="1100" kern="1200" dirty="0"/>
            <a:t> </a:t>
          </a:r>
          <a:r>
            <a:rPr lang="en-US" sz="1100" kern="1200" dirty="0" err="1"/>
            <a:t>профил</a:t>
          </a:r>
          <a:r>
            <a:rPr lang="en-US" sz="1100" kern="1200" dirty="0"/>
            <a:t>, </a:t>
          </a:r>
          <a:r>
            <a:rPr lang="en-US" sz="1100" kern="1200" dirty="0" err="1"/>
            <a:t>но</a:t>
          </a:r>
          <a:r>
            <a:rPr lang="en-US" sz="1100" kern="1200" dirty="0"/>
            <a:t> </a:t>
          </a:r>
          <a:r>
            <a:rPr lang="en-US" sz="1100" kern="1200" dirty="0" err="1"/>
            <a:t>не</a:t>
          </a:r>
          <a:r>
            <a:rPr lang="en-US" sz="1100" kern="1200" dirty="0"/>
            <a:t> </a:t>
          </a:r>
          <a:r>
            <a:rPr lang="en-US" sz="1100" kern="1200" dirty="0" err="1"/>
            <a:t>бива</a:t>
          </a:r>
          <a:r>
            <a:rPr lang="en-US" sz="1100" kern="1200" dirty="0"/>
            <a:t> </a:t>
          </a:r>
          <a:r>
            <a:rPr lang="en-US" sz="1100" kern="1200" dirty="0" err="1"/>
            <a:t>да</a:t>
          </a:r>
          <a:r>
            <a:rPr lang="en-US" sz="1100" kern="1200" dirty="0"/>
            <a:t> </a:t>
          </a:r>
          <a:r>
            <a:rPr lang="en-US" sz="1100" kern="1200" dirty="0" err="1"/>
            <a:t>премахва</a:t>
          </a:r>
          <a:r>
            <a:rPr lang="en-US" sz="1100" kern="1200" dirty="0"/>
            <a:t> </a:t>
          </a:r>
          <a:r>
            <a:rPr lang="en-US" sz="1100" kern="1200" dirty="0" err="1"/>
            <a:t>общото</a:t>
          </a:r>
          <a:r>
            <a:rPr lang="en-US" sz="1100" kern="1200" dirty="0"/>
            <a:t> </a:t>
          </a:r>
          <a:r>
            <a:rPr lang="en-US" sz="1100" kern="1200" dirty="0" err="1"/>
            <a:t>ядро</a:t>
          </a:r>
          <a:r>
            <a:rPr lang="en-US" sz="1100" kern="1200" dirty="0"/>
            <a:t>. </a:t>
          </a:r>
          <a:r>
            <a:rPr lang="en-US" sz="1100" kern="1200" dirty="0" err="1"/>
            <a:t>Така</a:t>
          </a:r>
          <a:r>
            <a:rPr lang="en-US" sz="1100" kern="1200" dirty="0"/>
            <a:t> </a:t>
          </a:r>
          <a:r>
            <a:rPr lang="en-US" sz="1100" kern="1200" dirty="0" err="1"/>
            <a:t>се</a:t>
          </a:r>
          <a:r>
            <a:rPr lang="en-US" sz="1100" kern="1200" dirty="0"/>
            <a:t> </a:t>
          </a:r>
          <a:r>
            <a:rPr lang="en-US" sz="1100" kern="1200" dirty="0" err="1"/>
            <a:t>запазва</a:t>
          </a:r>
          <a:r>
            <a:rPr lang="en-US" sz="1100" kern="1200" dirty="0"/>
            <a:t> </a:t>
          </a:r>
          <a:r>
            <a:rPr lang="en-US" sz="1100" kern="1200" dirty="0" err="1"/>
            <a:t>мобилността</a:t>
          </a:r>
          <a:r>
            <a:rPr lang="en-US" sz="1100" kern="1200" dirty="0"/>
            <a:t> </a:t>
          </a:r>
          <a:r>
            <a:rPr lang="en-US" sz="1100" kern="1200" dirty="0" err="1"/>
            <a:t>на</a:t>
          </a:r>
          <a:r>
            <a:rPr lang="en-US" sz="1100" kern="1200" dirty="0"/>
            <a:t> </a:t>
          </a:r>
          <a:r>
            <a:rPr lang="en-US" sz="1100" kern="1200" dirty="0" err="1"/>
            <a:t>учените</a:t>
          </a:r>
          <a:r>
            <a:rPr lang="en-US" sz="1100" kern="1200" dirty="0"/>
            <a:t> и </a:t>
          </a:r>
          <a:r>
            <a:rPr lang="en-US" sz="1100" kern="1200" dirty="0" err="1"/>
            <a:t>се</a:t>
          </a:r>
          <a:r>
            <a:rPr lang="en-US" sz="1100" kern="1200" dirty="0"/>
            <a:t> </a:t>
          </a:r>
          <a:r>
            <a:rPr lang="en-US" sz="1100" kern="1200" dirty="0" err="1"/>
            <a:t>намалява</a:t>
          </a:r>
          <a:r>
            <a:rPr lang="en-US" sz="1100" kern="1200" dirty="0"/>
            <a:t> </a:t>
          </a:r>
          <a:r>
            <a:rPr lang="en-US" sz="1100" kern="1200" dirty="0" err="1"/>
            <a:t>рискът</a:t>
          </a:r>
          <a:r>
            <a:rPr lang="en-US" sz="1100" kern="1200" dirty="0"/>
            <a:t> </a:t>
          </a:r>
          <a:r>
            <a:rPr lang="en-US" sz="1100" kern="1200" dirty="0" err="1"/>
            <a:t>от</a:t>
          </a:r>
          <a:r>
            <a:rPr lang="en-US" sz="1100" kern="1200" dirty="0"/>
            <a:t> </a:t>
          </a:r>
          <a:r>
            <a:rPr lang="en-US" sz="1100" kern="1200" dirty="0" err="1"/>
            <a:t>критерии</a:t>
          </a:r>
          <a:r>
            <a:rPr lang="en-US" sz="1100" kern="1200" dirty="0"/>
            <a:t>, </a:t>
          </a:r>
          <a:r>
            <a:rPr lang="en-US" sz="1100" kern="1200" dirty="0" err="1"/>
            <a:t>създадени</a:t>
          </a:r>
          <a:r>
            <a:rPr lang="en-US" sz="1100" kern="1200" dirty="0"/>
            <a:t> </a:t>
          </a:r>
          <a:r>
            <a:rPr lang="en-US" sz="1100" kern="1200" dirty="0" err="1"/>
            <a:t>постфактум</a:t>
          </a:r>
          <a:r>
            <a:rPr lang="en-US" sz="1100" kern="1200" dirty="0"/>
            <a:t> </a:t>
          </a:r>
          <a:r>
            <a:rPr lang="en-US" sz="1100" kern="1200" dirty="0" err="1"/>
            <a:t>за</a:t>
          </a:r>
          <a:r>
            <a:rPr lang="en-US" sz="1100" kern="1200" dirty="0"/>
            <a:t> </a:t>
          </a:r>
          <a:r>
            <a:rPr lang="en-US" sz="1100" kern="1200" dirty="0" err="1"/>
            <a:t>конкретни</a:t>
          </a:r>
          <a:r>
            <a:rPr lang="en-US" sz="1100" kern="1200" dirty="0"/>
            <a:t> </a:t>
          </a:r>
          <a:r>
            <a:rPr lang="en-US" sz="1100" kern="1200" dirty="0" err="1"/>
            <a:t>групи</a:t>
          </a:r>
          <a:r>
            <a:rPr lang="en-US" sz="1100" kern="1200" dirty="0"/>
            <a:t>.</a:t>
          </a:r>
          <a:endParaRPr lang="bg-BG" sz="1100" kern="1200" dirty="0"/>
        </a:p>
      </dsp:txBody>
      <dsp:txXfrm>
        <a:off x="0" y="1161999"/>
        <a:ext cx="10515600" cy="1535940"/>
      </dsp:txXfrm>
    </dsp:sp>
    <dsp:sp modelId="{38742099-9E08-4DEE-BBEB-C584889BC044}">
      <dsp:nvSpPr>
        <dsp:cNvPr id="0" name=""/>
        <dsp:cNvSpPr/>
      </dsp:nvSpPr>
      <dsp:spPr>
        <a:xfrm>
          <a:off x="0" y="2697938"/>
          <a:ext cx="10515600" cy="540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Какво</a:t>
          </a:r>
          <a:r>
            <a:rPr lang="en-US" sz="1400" kern="1200" dirty="0"/>
            <a:t> </a:t>
          </a:r>
          <a:r>
            <a:rPr lang="bg-BG" sz="1400" kern="1200" dirty="0"/>
            <a:t>следва</a:t>
          </a:r>
          <a:r>
            <a:rPr lang="en-US" sz="1400" kern="1200" dirty="0"/>
            <a:t> </a:t>
          </a:r>
          <a:r>
            <a:rPr lang="en-US" sz="1400" kern="1200" dirty="0" err="1"/>
            <a:t>да</a:t>
          </a:r>
          <a:r>
            <a:rPr lang="en-US" sz="1400" kern="1200" dirty="0"/>
            <a:t> </a:t>
          </a:r>
          <a:r>
            <a:rPr lang="en-US" sz="1400" kern="1200" dirty="0" err="1"/>
            <a:t>се</a:t>
          </a:r>
          <a:r>
            <a:rPr lang="en-US" sz="1400" kern="1200" dirty="0"/>
            <a:t> </a:t>
          </a:r>
          <a:r>
            <a:rPr lang="en-US" sz="1400" kern="1200" dirty="0" err="1"/>
            <a:t>избягва</a:t>
          </a:r>
          <a:r>
            <a:rPr lang="bg-BG" sz="1400" kern="1200" dirty="0"/>
            <a:t> ?</a:t>
          </a:r>
        </a:p>
      </dsp:txBody>
      <dsp:txXfrm>
        <a:off x="26387" y="2724325"/>
        <a:ext cx="10462826" cy="487766"/>
      </dsp:txXfrm>
    </dsp:sp>
    <dsp:sp modelId="{C1BA0FEC-A85A-4C77-A3B6-6787F9B7A136}">
      <dsp:nvSpPr>
        <dsp:cNvPr id="0" name=""/>
        <dsp:cNvSpPr/>
      </dsp:nvSpPr>
      <dsp:spPr>
        <a:xfrm>
          <a:off x="0" y="3238479"/>
          <a:ext cx="10515600" cy="1072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kern="1200" dirty="0" err="1"/>
            <a:t>Единна</a:t>
          </a:r>
          <a:r>
            <a:rPr lang="en-US" sz="1100" kern="1200" dirty="0"/>
            <a:t> </a:t>
          </a:r>
          <a:r>
            <a:rPr lang="en-US" sz="1100" kern="1200" dirty="0" err="1"/>
            <a:t>крайна</a:t>
          </a:r>
          <a:r>
            <a:rPr lang="en-US" sz="1100" kern="1200" dirty="0"/>
            <a:t> </a:t>
          </a:r>
          <a:r>
            <a:rPr lang="en-US" sz="1100" kern="1200" dirty="0" err="1"/>
            <a:t>оценка</a:t>
          </a:r>
          <a:r>
            <a:rPr lang="en-US" sz="1100" kern="1200" dirty="0"/>
            <a:t> </a:t>
          </a:r>
          <a:r>
            <a:rPr lang="en-US" sz="1100" kern="1200" dirty="0" err="1"/>
            <a:t>без</a:t>
          </a:r>
          <a:r>
            <a:rPr lang="en-US" sz="1100" kern="1200" dirty="0"/>
            <a:t> </a:t>
          </a:r>
          <a:r>
            <a:rPr lang="en-US" sz="1100" kern="1200" dirty="0" err="1"/>
            <a:t>разпад</a:t>
          </a:r>
          <a:r>
            <a:rPr lang="en-US" sz="1100" kern="1200" dirty="0"/>
            <a:t> </a:t>
          </a:r>
          <a:r>
            <a:rPr lang="en-US" sz="1100" kern="1200" dirty="0" err="1"/>
            <a:t>по</a:t>
          </a:r>
          <a:r>
            <a:rPr lang="en-US" sz="1100" kern="1200" dirty="0"/>
            <a:t> </a:t>
          </a:r>
          <a:r>
            <a:rPr lang="en-US" sz="1100" kern="1200" dirty="0" err="1"/>
            <a:t>компоненти</a:t>
          </a:r>
          <a:r>
            <a:rPr lang="en-US" sz="1100" kern="1200" dirty="0"/>
            <a:t>.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kern="1200" dirty="0" err="1"/>
            <a:t>Механично</a:t>
          </a:r>
          <a:r>
            <a:rPr lang="en-US" sz="1100" kern="1200" dirty="0"/>
            <a:t> </a:t>
          </a:r>
          <a:r>
            <a:rPr lang="en-US" sz="1100" kern="1200" dirty="0" err="1"/>
            <a:t>използване</a:t>
          </a:r>
          <a:r>
            <a:rPr lang="en-US" sz="1100" kern="1200" dirty="0"/>
            <a:t> </a:t>
          </a:r>
          <a:r>
            <a:rPr lang="en-US" sz="1100" kern="1200" dirty="0" err="1"/>
            <a:t>на</a:t>
          </a:r>
          <a:r>
            <a:rPr lang="en-US" sz="1100" kern="1200" dirty="0"/>
            <a:t> </a:t>
          </a:r>
          <a:r>
            <a:rPr lang="en-US" sz="1100" kern="1200" dirty="0" err="1"/>
            <a:t>Altmetric</a:t>
          </a:r>
          <a:r>
            <a:rPr lang="en-US" sz="1100" kern="1200" dirty="0"/>
            <a:t> Attention Score </a:t>
          </a:r>
          <a:r>
            <a:rPr lang="en-US" sz="1100" kern="1200" dirty="0" err="1"/>
            <a:t>или</a:t>
          </a:r>
          <a:r>
            <a:rPr lang="en-US" sz="1100" kern="1200" dirty="0"/>
            <a:t> social media mentions </a:t>
          </a:r>
          <a:r>
            <a:rPr lang="en-US" sz="1100" kern="1200" dirty="0" err="1"/>
            <a:t>като</a:t>
          </a:r>
          <a:r>
            <a:rPr lang="en-US" sz="1100" kern="1200" dirty="0"/>
            <a:t> </a:t>
          </a:r>
          <a:r>
            <a:rPr lang="en-US" sz="1100" kern="1200" dirty="0" err="1"/>
            <a:t>качество</a:t>
          </a:r>
          <a:r>
            <a:rPr lang="en-US" sz="1100" kern="1200" dirty="0"/>
            <a:t>.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kern="1200" dirty="0" err="1"/>
            <a:t>Пълна</a:t>
          </a:r>
          <a:r>
            <a:rPr lang="en-US" sz="1100" kern="1200" dirty="0"/>
            <a:t> </a:t>
          </a:r>
          <a:r>
            <a:rPr lang="en-US" sz="1100" kern="1200" dirty="0" err="1"/>
            <a:t>институционална</a:t>
          </a:r>
          <a:r>
            <a:rPr lang="en-US" sz="1100" kern="1200" dirty="0"/>
            <a:t> </a:t>
          </a:r>
          <a:r>
            <a:rPr lang="en-US" sz="1100" kern="1200" dirty="0" err="1"/>
            <a:t>свобода</a:t>
          </a:r>
          <a:r>
            <a:rPr lang="en-US" sz="1100" kern="1200" dirty="0"/>
            <a:t> </a:t>
          </a:r>
          <a:r>
            <a:rPr lang="en-US" sz="1100" kern="1200" dirty="0" err="1"/>
            <a:t>без</a:t>
          </a:r>
          <a:r>
            <a:rPr lang="en-US" sz="1100" kern="1200" dirty="0"/>
            <a:t> </a:t>
          </a:r>
          <a:r>
            <a:rPr lang="en-US" sz="1100" kern="1200" dirty="0" err="1"/>
            <a:t>общи</a:t>
          </a:r>
          <a:r>
            <a:rPr lang="en-US" sz="1100" kern="1200" dirty="0"/>
            <a:t> </a:t>
          </a:r>
          <a:r>
            <a:rPr lang="en-US" sz="1100" kern="1200" dirty="0" err="1"/>
            <a:t>минимални</a:t>
          </a:r>
          <a:r>
            <a:rPr lang="en-US" sz="1100" kern="1200" dirty="0"/>
            <a:t> </a:t>
          </a:r>
          <a:r>
            <a:rPr lang="en-US" sz="1100" kern="1200" dirty="0" err="1"/>
            <a:t>дефиниции</a:t>
          </a:r>
          <a:r>
            <a:rPr lang="en-US" sz="1100" kern="1200" dirty="0"/>
            <a:t>.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kern="1200" dirty="0" err="1"/>
            <a:t>Признаване</a:t>
          </a:r>
          <a:r>
            <a:rPr lang="en-US" sz="1100" kern="1200" dirty="0"/>
            <a:t> </a:t>
          </a:r>
          <a:r>
            <a:rPr lang="en-US" sz="1100" kern="1200" dirty="0" err="1"/>
            <a:t>на</a:t>
          </a:r>
          <a:r>
            <a:rPr lang="en-US" sz="1100" kern="1200" dirty="0"/>
            <a:t> „</a:t>
          </a:r>
          <a:r>
            <a:rPr lang="en-US" sz="1100" kern="1200" dirty="0" err="1"/>
            <a:t>отворен</a:t>
          </a:r>
          <a:r>
            <a:rPr lang="en-US" sz="1100" kern="1200" dirty="0"/>
            <a:t> </a:t>
          </a:r>
          <a:r>
            <a:rPr lang="en-US" sz="1100" kern="1200" dirty="0" err="1"/>
            <a:t>достъп</a:t>
          </a:r>
          <a:r>
            <a:rPr lang="en-US" sz="1100" kern="1200" dirty="0"/>
            <a:t>“ </a:t>
          </a:r>
          <a:r>
            <a:rPr lang="en-US" sz="1100" kern="1200" dirty="0" err="1"/>
            <a:t>без</a:t>
          </a:r>
          <a:r>
            <a:rPr lang="en-US" sz="1100" kern="1200" dirty="0"/>
            <a:t> </a:t>
          </a:r>
          <a:r>
            <a:rPr lang="en-US" sz="1100" kern="1200" dirty="0" err="1"/>
            <a:t>проверка</a:t>
          </a:r>
          <a:r>
            <a:rPr lang="en-US" sz="1100" kern="1200" dirty="0"/>
            <a:t> </a:t>
          </a:r>
          <a:r>
            <a:rPr lang="en-US" sz="1100" kern="1200" dirty="0" err="1"/>
            <a:t>на</a:t>
          </a:r>
          <a:r>
            <a:rPr lang="en-US" sz="1100" kern="1200" dirty="0"/>
            <a:t> </a:t>
          </a:r>
          <a:r>
            <a:rPr lang="en-US" sz="1100" kern="1200" dirty="0" err="1"/>
            <a:t>лиценз</a:t>
          </a:r>
          <a:r>
            <a:rPr lang="en-US" sz="1100" kern="1200" dirty="0"/>
            <a:t>, </a:t>
          </a:r>
          <a:r>
            <a:rPr lang="en-US" sz="1100" kern="1200" dirty="0" err="1"/>
            <a:t>версия</a:t>
          </a:r>
          <a:r>
            <a:rPr lang="en-US" sz="1100" kern="1200" dirty="0"/>
            <a:t> и </a:t>
          </a:r>
          <a:r>
            <a:rPr lang="en-US" sz="1100" kern="1200" dirty="0" err="1"/>
            <a:t>устойчивост</a:t>
          </a:r>
          <a:r>
            <a:rPr lang="en-US" sz="1100" kern="1200" dirty="0"/>
            <a:t> </a:t>
          </a:r>
          <a:r>
            <a:rPr lang="en-US" sz="1100" kern="1200" dirty="0" err="1"/>
            <a:t>на</a:t>
          </a:r>
          <a:r>
            <a:rPr lang="en-US" sz="1100" kern="1200" dirty="0"/>
            <a:t> </a:t>
          </a:r>
          <a:r>
            <a:rPr lang="en-US" sz="1100" kern="1200" dirty="0" err="1"/>
            <a:t>хранилището</a:t>
          </a:r>
          <a:r>
            <a:rPr lang="en-US" sz="1100" kern="1200" dirty="0"/>
            <a:t>.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kern="1200" dirty="0" err="1"/>
            <a:t>Наказване</a:t>
          </a:r>
          <a:r>
            <a:rPr lang="en-US" sz="1100" kern="1200" dirty="0"/>
            <a:t> </a:t>
          </a:r>
          <a:r>
            <a:rPr lang="en-US" sz="1100" kern="1200" dirty="0" err="1"/>
            <a:t>на</a:t>
          </a:r>
          <a:r>
            <a:rPr lang="en-US" sz="1100" kern="1200" dirty="0"/>
            <a:t> </a:t>
          </a:r>
          <a:r>
            <a:rPr lang="en-US" sz="1100" kern="1200" dirty="0" err="1"/>
            <a:t>дисциплини</a:t>
          </a:r>
          <a:r>
            <a:rPr lang="en-US" sz="1100" kern="1200" dirty="0"/>
            <a:t>, в </a:t>
          </a:r>
          <a:r>
            <a:rPr lang="en-US" sz="1100" kern="1200" dirty="0" err="1"/>
            <a:t>които</a:t>
          </a:r>
          <a:r>
            <a:rPr lang="en-US" sz="1100" kern="1200" dirty="0"/>
            <a:t> </a:t>
          </a:r>
          <a:r>
            <a:rPr lang="en-US" sz="1100" kern="1200" dirty="0" err="1"/>
            <a:t>данните</a:t>
          </a:r>
          <a:r>
            <a:rPr lang="en-US" sz="1100" kern="1200" dirty="0"/>
            <a:t>, </a:t>
          </a:r>
          <a:r>
            <a:rPr lang="en-US" sz="1100" kern="1200" dirty="0" err="1"/>
            <a:t>патентите</a:t>
          </a:r>
          <a:r>
            <a:rPr lang="en-US" sz="1100" kern="1200" dirty="0"/>
            <a:t> </a:t>
          </a:r>
          <a:r>
            <a:rPr lang="en-US" sz="1100" kern="1200" dirty="0" err="1"/>
            <a:t>или</a:t>
          </a:r>
          <a:r>
            <a:rPr lang="en-US" sz="1100" kern="1200" dirty="0"/>
            <a:t> policy citations </a:t>
          </a:r>
          <a:r>
            <a:rPr lang="en-US" sz="1100" kern="1200" dirty="0" err="1"/>
            <a:t>не</a:t>
          </a:r>
          <a:r>
            <a:rPr lang="en-US" sz="1100" kern="1200" dirty="0"/>
            <a:t> </a:t>
          </a:r>
          <a:r>
            <a:rPr lang="en-US" sz="1100" kern="1200" dirty="0" err="1"/>
            <a:t>са</a:t>
          </a:r>
          <a:r>
            <a:rPr lang="en-US" sz="1100" kern="1200" dirty="0"/>
            <a:t> </a:t>
          </a:r>
          <a:r>
            <a:rPr lang="en-US" sz="1100" kern="1200" dirty="0" err="1"/>
            <a:t>естествен</a:t>
          </a:r>
          <a:r>
            <a:rPr lang="en-US" sz="1100" kern="1200" dirty="0"/>
            <a:t> </a:t>
          </a:r>
          <a:r>
            <a:rPr lang="en-US" sz="1100" kern="1200" dirty="0" err="1"/>
            <a:t>резултат</a:t>
          </a:r>
          <a:r>
            <a:rPr lang="en-US" sz="1100" kern="1200" dirty="0"/>
            <a:t>.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kern="1200" dirty="0" err="1"/>
            <a:t>Използване</a:t>
          </a:r>
          <a:r>
            <a:rPr lang="en-US" sz="1100" kern="1200" dirty="0"/>
            <a:t> </a:t>
          </a:r>
          <a:r>
            <a:rPr lang="en-US" sz="1100" kern="1200" dirty="0" err="1"/>
            <a:t>на</a:t>
          </a:r>
          <a:r>
            <a:rPr lang="en-US" sz="1100" kern="1200" dirty="0"/>
            <a:t> proprietary metrics </a:t>
          </a:r>
          <a:r>
            <a:rPr lang="en-US" sz="1100" kern="1200" dirty="0" err="1"/>
            <a:t>без</a:t>
          </a:r>
          <a:r>
            <a:rPr lang="en-US" sz="1100" kern="1200" dirty="0"/>
            <a:t> </a:t>
          </a:r>
          <a:r>
            <a:rPr lang="en-US" sz="1100" kern="1200" dirty="0" err="1"/>
            <a:t>прозрачност</a:t>
          </a:r>
          <a:r>
            <a:rPr lang="en-US" sz="1100" kern="1200" dirty="0"/>
            <a:t>, </a:t>
          </a:r>
          <a:r>
            <a:rPr lang="en-US" sz="1100" kern="1200" dirty="0" err="1"/>
            <a:t>одит</a:t>
          </a:r>
          <a:r>
            <a:rPr lang="en-US" sz="1100" kern="1200" dirty="0"/>
            <a:t> и </a:t>
          </a:r>
          <a:r>
            <a:rPr lang="en-US" sz="1100" kern="1200" dirty="0" err="1"/>
            <a:t>право</a:t>
          </a:r>
          <a:r>
            <a:rPr lang="en-US" sz="1100" kern="1200" dirty="0"/>
            <a:t> </a:t>
          </a:r>
          <a:r>
            <a:rPr lang="en-US" sz="1100" kern="1200" dirty="0" err="1"/>
            <a:t>на</a:t>
          </a:r>
          <a:r>
            <a:rPr lang="en-US" sz="1100" kern="1200" dirty="0"/>
            <a:t> </a:t>
          </a:r>
          <a:r>
            <a:rPr lang="en-US" sz="1100" kern="1200" dirty="0" err="1"/>
            <a:t>корекция</a:t>
          </a:r>
          <a:r>
            <a:rPr lang="en-US" sz="1100" kern="1200" dirty="0"/>
            <a:t>.</a:t>
          </a:r>
          <a:endParaRPr lang="bg-BG" sz="1100" kern="1200" dirty="0"/>
        </a:p>
      </dsp:txBody>
      <dsp:txXfrm>
        <a:off x="0" y="3238479"/>
        <a:ext cx="10515600" cy="107226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2806B-34FE-444E-9BF1-A3F0F9ABB24A}">
      <dsp:nvSpPr>
        <dsp:cNvPr id="0" name=""/>
        <dsp:cNvSpPr/>
      </dsp:nvSpPr>
      <dsp:spPr>
        <a:xfrm>
          <a:off x="0" y="14119"/>
          <a:ext cx="8303823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Open Science не трябва да бъде самоцел</a:t>
          </a:r>
          <a:endParaRPr lang="bg-BG" sz="1600" kern="1200"/>
        </a:p>
      </dsp:txBody>
      <dsp:txXfrm>
        <a:off x="18277" y="32396"/>
        <a:ext cx="8267269" cy="337846"/>
      </dsp:txXfrm>
    </dsp:sp>
    <dsp:sp modelId="{1BBA8C6B-315C-4382-89A2-619F5C6A7636}">
      <dsp:nvSpPr>
        <dsp:cNvPr id="0" name=""/>
        <dsp:cNvSpPr/>
      </dsp:nvSpPr>
      <dsp:spPr>
        <a:xfrm>
          <a:off x="0" y="388519"/>
          <a:ext cx="8303823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646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i="0" kern="1200"/>
            <a:t>Трябва да се обвърже с проверимост, повторна употреба, качество, мобилност и обществен принос.</a:t>
          </a:r>
          <a:endParaRPr lang="bg-BG" sz="1200" kern="1200"/>
        </a:p>
      </dsp:txBody>
      <dsp:txXfrm>
        <a:off x="0" y="388519"/>
        <a:ext cx="8303823" cy="264960"/>
      </dsp:txXfrm>
    </dsp:sp>
    <dsp:sp modelId="{450FBA9D-0F17-4E2E-969E-26E69BB137DA}">
      <dsp:nvSpPr>
        <dsp:cNvPr id="0" name=""/>
        <dsp:cNvSpPr/>
      </dsp:nvSpPr>
      <dsp:spPr>
        <a:xfrm>
          <a:off x="0" y="653479"/>
          <a:ext cx="8303823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RAF/OSCAM2 дават рамка, но не и формули</a:t>
          </a:r>
          <a:endParaRPr lang="bg-BG" sz="1600" kern="1200"/>
        </a:p>
      </dsp:txBody>
      <dsp:txXfrm>
        <a:off x="18277" y="671756"/>
        <a:ext cx="8267269" cy="337846"/>
      </dsp:txXfrm>
    </dsp:sp>
    <dsp:sp modelId="{90F0FA9D-4F07-40E1-9AD4-DF71F8AF1041}">
      <dsp:nvSpPr>
        <dsp:cNvPr id="0" name=""/>
        <dsp:cNvSpPr/>
      </dsp:nvSpPr>
      <dsp:spPr>
        <a:xfrm>
          <a:off x="0" y="1027879"/>
          <a:ext cx="8303823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646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i="0" kern="1200"/>
            <a:t>Подходящи са за институционално мислене, но не са достатъчни за сравнима оценка без минимален общ набор от индикатори.</a:t>
          </a:r>
          <a:endParaRPr lang="bg-BG" sz="1200" kern="1200"/>
        </a:p>
      </dsp:txBody>
      <dsp:txXfrm>
        <a:off x="0" y="1027879"/>
        <a:ext cx="8303823" cy="364320"/>
      </dsp:txXfrm>
    </dsp:sp>
    <dsp:sp modelId="{CF3E9D5D-0357-44B8-B807-213A0A5EAAB1}">
      <dsp:nvSpPr>
        <dsp:cNvPr id="0" name=""/>
        <dsp:cNvSpPr/>
      </dsp:nvSpPr>
      <dsp:spPr>
        <a:xfrm>
          <a:off x="0" y="1392199"/>
          <a:ext cx="8303823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Китайският модел е по-операционален, но рисков</a:t>
          </a:r>
          <a:endParaRPr lang="bg-BG" sz="1600" kern="1200"/>
        </a:p>
      </dsp:txBody>
      <dsp:txXfrm>
        <a:off x="18277" y="1410476"/>
        <a:ext cx="8267269" cy="337846"/>
      </dsp:txXfrm>
    </dsp:sp>
    <dsp:sp modelId="{6F9D450B-30E7-4BEE-AADA-C2BE4F0380EA}">
      <dsp:nvSpPr>
        <dsp:cNvPr id="0" name=""/>
        <dsp:cNvSpPr/>
      </dsp:nvSpPr>
      <dsp:spPr>
        <a:xfrm>
          <a:off x="0" y="1766599"/>
          <a:ext cx="8303823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646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i="0" kern="1200"/>
            <a:t>Дава по-ясен курс и собствени инструменти, но крие риск от централизация, административна дискретност и локален национален затвор.</a:t>
          </a:r>
          <a:endParaRPr lang="bg-BG" sz="1200" kern="1200"/>
        </a:p>
      </dsp:txBody>
      <dsp:txXfrm>
        <a:off x="0" y="1766599"/>
        <a:ext cx="8303823" cy="364320"/>
      </dsp:txXfrm>
    </dsp:sp>
    <dsp:sp modelId="{FAE6F791-7831-46D3-B315-DF84D32A6944}">
      <dsp:nvSpPr>
        <dsp:cNvPr id="0" name=""/>
        <dsp:cNvSpPr/>
      </dsp:nvSpPr>
      <dsp:spPr>
        <a:xfrm>
          <a:off x="0" y="2130919"/>
          <a:ext cx="8303823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Altmetrics са доказателства, не оценки сами по себе си</a:t>
          </a:r>
          <a:endParaRPr lang="bg-BG" sz="1600" kern="1200"/>
        </a:p>
      </dsp:txBody>
      <dsp:txXfrm>
        <a:off x="18277" y="2149196"/>
        <a:ext cx="8267269" cy="337846"/>
      </dsp:txXfrm>
    </dsp:sp>
    <dsp:sp modelId="{917770C9-2824-4991-B153-C9BEB2761513}">
      <dsp:nvSpPr>
        <dsp:cNvPr id="0" name=""/>
        <dsp:cNvSpPr/>
      </dsp:nvSpPr>
      <dsp:spPr>
        <a:xfrm>
          <a:off x="0" y="2505319"/>
          <a:ext cx="8303823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646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i="0" kern="1200"/>
            <a:t>Полезни са за портфолио и контекст; опасни са като директна класация или механичен кариерен критерий.</a:t>
          </a:r>
          <a:endParaRPr lang="bg-BG" sz="1200" kern="1200"/>
        </a:p>
      </dsp:txBody>
      <dsp:txXfrm>
        <a:off x="0" y="2505319"/>
        <a:ext cx="8303823" cy="264960"/>
      </dsp:txXfrm>
    </dsp:sp>
    <dsp:sp modelId="{A88FB141-E662-4A43-B358-0A3595007980}">
      <dsp:nvSpPr>
        <dsp:cNvPr id="0" name=""/>
        <dsp:cNvSpPr/>
      </dsp:nvSpPr>
      <dsp:spPr>
        <a:xfrm>
          <a:off x="0" y="2770279"/>
          <a:ext cx="8303823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Нужна е метрична архитектура, а не нов единен индекс</a:t>
          </a:r>
          <a:endParaRPr lang="bg-BG" sz="1600" kern="1200"/>
        </a:p>
      </dsp:txBody>
      <dsp:txXfrm>
        <a:off x="18277" y="2788556"/>
        <a:ext cx="8267269" cy="337846"/>
      </dsp:txXfrm>
    </dsp:sp>
    <dsp:sp modelId="{C5A56889-B6B3-4DC4-B4F7-55598B4C7191}">
      <dsp:nvSpPr>
        <dsp:cNvPr id="0" name=""/>
        <dsp:cNvSpPr/>
      </dsp:nvSpPr>
      <dsp:spPr>
        <a:xfrm>
          <a:off x="0" y="3144679"/>
          <a:ext cx="8303823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646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i="0" kern="1200"/>
            <a:t>Решението е табло/портфолио от индикатори с нормализация, дисциплинарна адаптация и експертна интерпретация.</a:t>
          </a:r>
          <a:endParaRPr lang="bg-BG" sz="1200" kern="1200"/>
        </a:p>
      </dsp:txBody>
      <dsp:txXfrm>
        <a:off x="0" y="3144679"/>
        <a:ext cx="8303823" cy="3643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2A669B-B8C4-4FB8-B7A4-15AA4BDF8AF4}">
      <dsp:nvSpPr>
        <dsp:cNvPr id="0" name=""/>
        <dsp:cNvSpPr/>
      </dsp:nvSpPr>
      <dsp:spPr>
        <a:xfrm>
          <a:off x="0" y="531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EE39BC-AA05-4CB1-A7DB-77D95B05BCC0}">
      <dsp:nvSpPr>
        <dsp:cNvPr id="0" name=""/>
        <dsp:cNvSpPr/>
      </dsp:nvSpPr>
      <dsp:spPr>
        <a:xfrm>
          <a:off x="0" y="531"/>
          <a:ext cx="10515239" cy="869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0" i="0" kern="1200"/>
            <a:t>Най-същественият проблем в съвременното оценяване на научната кариера не е само изборът между Web of Science, Scopus, CNKI или нови AI платформи. По-дълбокият проблем е как се превръщат научните цели в критерии, които са едновременно смислени, проверими, сравними, преносими и устойчиви срещу злоупотреба.</a:t>
          </a:r>
          <a:endParaRPr lang="bg-BG" sz="1400" kern="1200"/>
        </a:p>
      </dsp:txBody>
      <dsp:txXfrm>
        <a:off x="0" y="531"/>
        <a:ext cx="10515239" cy="869979"/>
      </dsp:txXfrm>
    </dsp:sp>
    <dsp:sp modelId="{7668341B-BBB5-4ABF-B25B-508668A03ECF}">
      <dsp:nvSpPr>
        <dsp:cNvPr id="0" name=""/>
        <dsp:cNvSpPr/>
      </dsp:nvSpPr>
      <dsp:spPr>
        <a:xfrm>
          <a:off x="0" y="870510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B8EBED-49C5-4114-9EA1-DAC5579047B8}">
      <dsp:nvSpPr>
        <dsp:cNvPr id="0" name=""/>
        <dsp:cNvSpPr/>
      </dsp:nvSpPr>
      <dsp:spPr>
        <a:xfrm>
          <a:off x="0" y="870510"/>
          <a:ext cx="10515239" cy="869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0" i="0" kern="1200"/>
            <a:t>Китайският нов подход е по-операционален в сравнение със западните рамки: той назовава проблемните зависимости от публикации, титли, дипломи, награди и престижни индекси, и се опитва да премести фокуса към качество, иновационен принос и практическа ефективност. В същото време китайската система не е освободена от комерсиализация, монополни платформи или административен произвол.</a:t>
          </a:r>
          <a:endParaRPr lang="bg-BG" sz="1400" kern="1200"/>
        </a:p>
      </dsp:txBody>
      <dsp:txXfrm>
        <a:off x="0" y="870510"/>
        <a:ext cx="10515239" cy="869979"/>
      </dsp:txXfrm>
    </dsp:sp>
    <dsp:sp modelId="{28885535-DAA8-43D2-9263-DA125AE1103F}">
      <dsp:nvSpPr>
        <dsp:cNvPr id="0" name=""/>
        <dsp:cNvSpPr/>
      </dsp:nvSpPr>
      <dsp:spPr>
        <a:xfrm>
          <a:off x="0" y="1740490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A23851-5E75-4FDD-B1C7-318B42D526D7}">
      <dsp:nvSpPr>
        <dsp:cNvPr id="0" name=""/>
        <dsp:cNvSpPr/>
      </dsp:nvSpPr>
      <dsp:spPr>
        <a:xfrm>
          <a:off x="0" y="1740490"/>
          <a:ext cx="10515239" cy="869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0" i="0" kern="1200"/>
            <a:t>Западният подход, представен чрез DORA, Leiden Manifesto, CoARA, OPUS, RAF и OSCAM2, е концептуално богат и методологично предпазлив. Неговата слабост е, че често оставя прекалено много свобода на институционална интерпретация. Това може да доведе до ниска сравнимост, ограничена мобилност на учените и риск от локални критерии, които обслужват конкретни институционални или лобистки интереси.</a:t>
          </a:r>
          <a:endParaRPr lang="bg-BG" sz="1400" kern="1200"/>
        </a:p>
      </dsp:txBody>
      <dsp:txXfrm>
        <a:off x="0" y="1740490"/>
        <a:ext cx="10515239" cy="869979"/>
      </dsp:txXfrm>
    </dsp:sp>
    <dsp:sp modelId="{4CF20382-A192-4077-B291-08315C7364D9}">
      <dsp:nvSpPr>
        <dsp:cNvPr id="0" name=""/>
        <dsp:cNvSpPr/>
      </dsp:nvSpPr>
      <dsp:spPr>
        <a:xfrm>
          <a:off x="0" y="2610469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FF2948-05D6-4317-B5D9-3AE2D6A3FDCC}">
      <dsp:nvSpPr>
        <dsp:cNvPr id="0" name=""/>
        <dsp:cNvSpPr/>
      </dsp:nvSpPr>
      <dsp:spPr>
        <a:xfrm>
          <a:off x="0" y="2610469"/>
          <a:ext cx="10515239" cy="869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0" i="0" kern="1200"/>
            <a:t>Altmetrics не са заместител на peer review, нито са пряка мярка за качество. Те представляват следи от внимание, използване, запазване, споделяне, преизползване и обществено/политическо проникване на научни резултати. Най-силни са, когато се използват като доказателства в портфолио, а не като единична класационна стойност.</a:t>
          </a:r>
          <a:endParaRPr lang="bg-BG" sz="1400" kern="1200"/>
        </a:p>
      </dsp:txBody>
      <dsp:txXfrm>
        <a:off x="0" y="2610469"/>
        <a:ext cx="10515239" cy="869979"/>
      </dsp:txXfrm>
    </dsp:sp>
    <dsp:sp modelId="{729BA3D4-D35E-4F2D-91C0-C8D924E7D029}">
      <dsp:nvSpPr>
        <dsp:cNvPr id="0" name=""/>
        <dsp:cNvSpPr/>
      </dsp:nvSpPr>
      <dsp:spPr>
        <a:xfrm>
          <a:off x="0" y="3480449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A581C9-EF52-47A2-95C4-24F5722B9EFB}">
      <dsp:nvSpPr>
        <dsp:cNvPr id="0" name=""/>
        <dsp:cNvSpPr/>
      </dsp:nvSpPr>
      <dsp:spPr>
        <a:xfrm>
          <a:off x="0" y="3480449"/>
          <a:ext cx="10515239" cy="869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0" i="0" kern="1200"/>
            <a:t>„Какъв трябва да бъде работещият модел ?“ е основния въпрос, на който все още търсим отговор</a:t>
          </a:r>
          <a:endParaRPr lang="bg-BG" sz="1400" kern="1200"/>
        </a:p>
      </dsp:txBody>
      <dsp:txXfrm>
        <a:off x="0" y="3480449"/>
        <a:ext cx="10515239" cy="8699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616486-F206-4F24-8C1A-B387D9801021}">
      <dsp:nvSpPr>
        <dsp:cNvPr id="0" name=""/>
        <dsp:cNvSpPr/>
      </dsp:nvSpPr>
      <dsp:spPr>
        <a:xfrm>
          <a:off x="0" y="73035"/>
          <a:ext cx="10515239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Разграничаване на четири нива: </a:t>
          </a:r>
          <a:endParaRPr lang="bg-BG" sz="1900" kern="1200"/>
        </a:p>
      </dsp:txBody>
      <dsp:txXfrm>
        <a:off x="21704" y="94739"/>
        <a:ext cx="10471831" cy="401192"/>
      </dsp:txXfrm>
    </dsp:sp>
    <dsp:sp modelId="{5F6165F1-0E09-4CC9-993A-5DD071260CBF}">
      <dsp:nvSpPr>
        <dsp:cNvPr id="0" name=""/>
        <dsp:cNvSpPr/>
      </dsp:nvSpPr>
      <dsp:spPr>
        <a:xfrm>
          <a:off x="0" y="517635"/>
          <a:ext cx="10515239" cy="98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59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b="0" i="0" kern="1200"/>
            <a:t>И</a:t>
          </a:r>
          <a:r>
            <a:rPr lang="en-US" sz="1500" b="0" i="0" kern="1200"/>
            <a:t>нфраструктура</a:t>
          </a:r>
          <a:endParaRPr lang="bg-BG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b="0" i="0" kern="1200"/>
            <a:t>М</a:t>
          </a:r>
          <a:r>
            <a:rPr lang="en-US" sz="1500" b="0" i="0" kern="1200"/>
            <a:t>етрики</a:t>
          </a:r>
          <a:endParaRPr lang="bg-BG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0" i="0" kern="1200"/>
            <a:t>политики за оценяване</a:t>
          </a:r>
          <a:endParaRPr lang="bg-BG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0" i="0" kern="1200"/>
            <a:t>икономика на научното публикуване.</a:t>
          </a:r>
          <a:endParaRPr lang="bg-BG" sz="1500" kern="1200"/>
        </a:p>
      </dsp:txBody>
      <dsp:txXfrm>
        <a:off x="0" y="517635"/>
        <a:ext cx="10515239" cy="983250"/>
      </dsp:txXfrm>
    </dsp:sp>
    <dsp:sp modelId="{A4D4FE80-BBC5-436A-A5B7-5BA5505EFCF7}">
      <dsp:nvSpPr>
        <dsp:cNvPr id="0" name=""/>
        <dsp:cNvSpPr/>
      </dsp:nvSpPr>
      <dsp:spPr>
        <a:xfrm>
          <a:off x="0" y="1500885"/>
          <a:ext cx="10515239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Разграничаване между индикатор, индекс, рамка и кариерен критерий</a:t>
          </a:r>
          <a:endParaRPr lang="bg-BG" sz="1900" kern="1200"/>
        </a:p>
      </dsp:txBody>
      <dsp:txXfrm>
        <a:off x="21704" y="1522589"/>
        <a:ext cx="10471831" cy="401192"/>
      </dsp:txXfrm>
    </dsp:sp>
    <dsp:sp modelId="{11C144FE-2D7B-42A6-B21B-28848474D0EB}">
      <dsp:nvSpPr>
        <dsp:cNvPr id="0" name=""/>
        <dsp:cNvSpPr/>
      </dsp:nvSpPr>
      <dsp:spPr>
        <a:xfrm>
          <a:off x="0" y="2000205"/>
          <a:ext cx="10515239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Оценка на сравнимостта и преносимостта</a:t>
          </a:r>
          <a:endParaRPr lang="bg-BG" sz="1900" kern="1200"/>
        </a:p>
      </dsp:txBody>
      <dsp:txXfrm>
        <a:off x="21704" y="2021909"/>
        <a:ext cx="10471831" cy="401192"/>
      </dsp:txXfrm>
    </dsp:sp>
    <dsp:sp modelId="{F24817DB-A1DA-45F8-A046-5E46F2BBFB57}">
      <dsp:nvSpPr>
        <dsp:cNvPr id="0" name=""/>
        <dsp:cNvSpPr/>
      </dsp:nvSpPr>
      <dsp:spPr>
        <a:xfrm>
          <a:off x="0" y="2444805"/>
          <a:ext cx="10515239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59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0" i="0" kern="1200"/>
            <a:t>дали резултатите могат да бъдат разбрани между институции, държави и </a:t>
          </a:r>
          <a:r>
            <a:rPr lang="bg-BG" sz="1500" b="0" i="0" kern="1200"/>
            <a:t>научни направления</a:t>
          </a:r>
          <a:endParaRPr lang="bg-BG" sz="1500" kern="1200"/>
        </a:p>
      </dsp:txBody>
      <dsp:txXfrm>
        <a:off x="0" y="2444805"/>
        <a:ext cx="10515239" cy="314640"/>
      </dsp:txXfrm>
    </dsp:sp>
    <dsp:sp modelId="{49082566-5F0B-4AD3-9B30-452CA89087E1}">
      <dsp:nvSpPr>
        <dsp:cNvPr id="0" name=""/>
        <dsp:cNvSpPr/>
      </dsp:nvSpPr>
      <dsp:spPr>
        <a:xfrm>
          <a:off x="0" y="2759445"/>
          <a:ext cx="10515239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Оценка на риска от произвол</a:t>
          </a:r>
          <a:endParaRPr lang="bg-BG" sz="1900" kern="1200"/>
        </a:p>
      </dsp:txBody>
      <dsp:txXfrm>
        <a:off x="21704" y="2781149"/>
        <a:ext cx="10471831" cy="401192"/>
      </dsp:txXfrm>
    </dsp:sp>
    <dsp:sp modelId="{34FAACB8-18FF-47CD-B43B-82E9509D222D}">
      <dsp:nvSpPr>
        <dsp:cNvPr id="0" name=""/>
        <dsp:cNvSpPr/>
      </dsp:nvSpPr>
      <dsp:spPr>
        <a:xfrm>
          <a:off x="0" y="3204045"/>
          <a:ext cx="10515239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59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0" i="0" kern="1200"/>
            <a:t>дали липсата на конкретика оставя място за лобизъм или непрозрачни решения</a:t>
          </a:r>
          <a:endParaRPr lang="bg-BG" sz="1500" kern="1200"/>
        </a:p>
      </dsp:txBody>
      <dsp:txXfrm>
        <a:off x="0" y="3204045"/>
        <a:ext cx="10515239" cy="314640"/>
      </dsp:txXfrm>
    </dsp:sp>
    <dsp:sp modelId="{E3C4E6EC-43FC-4B92-8808-62F18874C492}">
      <dsp:nvSpPr>
        <dsp:cNvPr id="0" name=""/>
        <dsp:cNvSpPr/>
      </dsp:nvSpPr>
      <dsp:spPr>
        <a:xfrm>
          <a:off x="0" y="3518685"/>
          <a:ext cx="10515239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Оценка на риска от нова „тирания на метриката“</a:t>
          </a:r>
          <a:endParaRPr lang="bg-BG" sz="1900" kern="1200"/>
        </a:p>
      </dsp:txBody>
      <dsp:txXfrm>
        <a:off x="21704" y="3540389"/>
        <a:ext cx="10471831" cy="401192"/>
      </dsp:txXfrm>
    </dsp:sp>
    <dsp:sp modelId="{62AE8899-778E-422C-AAF8-4005A2F78788}">
      <dsp:nvSpPr>
        <dsp:cNvPr id="0" name=""/>
        <dsp:cNvSpPr/>
      </dsp:nvSpPr>
      <dsp:spPr>
        <a:xfrm>
          <a:off x="0" y="3963285"/>
          <a:ext cx="10515239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59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0" i="0" kern="1200"/>
            <a:t>дали новите индикатори могат да бъдат манипулирани или фетишизирани</a:t>
          </a:r>
          <a:endParaRPr lang="bg-BG" sz="1500" kern="1200"/>
        </a:p>
      </dsp:txBody>
      <dsp:txXfrm>
        <a:off x="0" y="3963285"/>
        <a:ext cx="10515239" cy="3146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E0604-87F1-4B58-89B3-67C7E4882986}">
      <dsp:nvSpPr>
        <dsp:cNvPr id="0" name=""/>
        <dsp:cNvSpPr/>
      </dsp:nvSpPr>
      <dsp:spPr>
        <a:xfrm>
          <a:off x="3953" y="1489209"/>
          <a:ext cx="2377224" cy="71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Глобални </a:t>
          </a:r>
          <a:r>
            <a:rPr lang="bg-BG" sz="1500" b="0" i="0" kern="1200"/>
            <a:t>платформи, </a:t>
          </a:r>
          <a:r>
            <a:rPr lang="en-US" sz="1500" b="0" i="0" kern="1200"/>
            <a:t>индекси и тяхната роля</a:t>
          </a:r>
          <a:endParaRPr lang="bg-BG" sz="1500" kern="1200"/>
        </a:p>
      </dsp:txBody>
      <dsp:txXfrm>
        <a:off x="3953" y="1489209"/>
        <a:ext cx="2377224" cy="713740"/>
      </dsp:txXfrm>
    </dsp:sp>
    <dsp:sp modelId="{2570C27A-E3BF-457C-8575-E61D9DEB6442}">
      <dsp:nvSpPr>
        <dsp:cNvPr id="0" name=""/>
        <dsp:cNvSpPr/>
      </dsp:nvSpPr>
      <dsp:spPr>
        <a:xfrm>
          <a:off x="3953" y="2202950"/>
          <a:ext cx="2377224" cy="65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C4F6F6-882F-4A53-BAF8-839A63ABFB7C}">
      <dsp:nvSpPr>
        <dsp:cNvPr id="0" name=""/>
        <dsp:cNvSpPr/>
      </dsp:nvSpPr>
      <dsp:spPr>
        <a:xfrm>
          <a:off x="2713989" y="1489209"/>
          <a:ext cx="2377224" cy="71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Китайската академична екосистема </a:t>
          </a:r>
          <a:r>
            <a:rPr lang="bg-BG" sz="1500" b="0" i="0" kern="1200"/>
            <a:t>от платформи</a:t>
          </a:r>
          <a:endParaRPr lang="bg-BG" sz="1500" kern="1200"/>
        </a:p>
      </dsp:txBody>
      <dsp:txXfrm>
        <a:off x="2713989" y="1489209"/>
        <a:ext cx="2377224" cy="713740"/>
      </dsp:txXfrm>
    </dsp:sp>
    <dsp:sp modelId="{4ACFCBE5-7AE6-4141-B5A7-87B84E6887CE}">
      <dsp:nvSpPr>
        <dsp:cNvPr id="0" name=""/>
        <dsp:cNvSpPr/>
      </dsp:nvSpPr>
      <dsp:spPr>
        <a:xfrm>
          <a:off x="2713989" y="2202950"/>
          <a:ext cx="2377224" cy="65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53B3E3-8DBA-495E-9EF5-003E220C5AEF}">
      <dsp:nvSpPr>
        <dsp:cNvPr id="0" name=""/>
        <dsp:cNvSpPr/>
      </dsp:nvSpPr>
      <dsp:spPr>
        <a:xfrm>
          <a:off x="5424025" y="1489209"/>
          <a:ext cx="2377224" cy="71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500" b="0" i="0" kern="1200"/>
            <a:t>Съвременни </a:t>
          </a:r>
          <a:r>
            <a:rPr lang="en-US" sz="1500" b="0" i="0" kern="1200"/>
            <a:t>AI </a:t>
          </a:r>
          <a:r>
            <a:rPr lang="bg-BG" sz="1500" b="0" i="0" kern="1200"/>
            <a:t>платформи</a:t>
          </a:r>
          <a:endParaRPr lang="bg-BG" sz="1500" kern="1200"/>
        </a:p>
      </dsp:txBody>
      <dsp:txXfrm>
        <a:off x="5424025" y="1489209"/>
        <a:ext cx="2377224" cy="713740"/>
      </dsp:txXfrm>
    </dsp:sp>
    <dsp:sp modelId="{D1A36A33-33E8-4206-9C23-CCF9EB077B6F}">
      <dsp:nvSpPr>
        <dsp:cNvPr id="0" name=""/>
        <dsp:cNvSpPr/>
      </dsp:nvSpPr>
      <dsp:spPr>
        <a:xfrm>
          <a:off x="5424025" y="2202950"/>
          <a:ext cx="2377224" cy="65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2A2F8D-E705-47BE-A80D-92AEA1C911AC}">
      <dsp:nvSpPr>
        <dsp:cNvPr id="0" name=""/>
        <dsp:cNvSpPr/>
      </dsp:nvSpPr>
      <dsp:spPr>
        <a:xfrm>
          <a:off x="8134061" y="1489209"/>
          <a:ext cx="2377224" cy="71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500" b="0" i="0" kern="1200"/>
            <a:t>Платформи за алтернативни метрики</a:t>
          </a:r>
          <a:endParaRPr lang="bg-BG" sz="1500" kern="1200"/>
        </a:p>
      </dsp:txBody>
      <dsp:txXfrm>
        <a:off x="8134061" y="1489209"/>
        <a:ext cx="2377224" cy="713740"/>
      </dsp:txXfrm>
    </dsp:sp>
    <dsp:sp modelId="{0DB4D7DD-3F59-40D0-B48C-C9FB3777F59E}">
      <dsp:nvSpPr>
        <dsp:cNvPr id="0" name=""/>
        <dsp:cNvSpPr/>
      </dsp:nvSpPr>
      <dsp:spPr>
        <a:xfrm>
          <a:off x="8134061" y="2202950"/>
          <a:ext cx="2377224" cy="65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FBBA65-44C8-4122-9C10-A747DA033DAF}">
      <dsp:nvSpPr>
        <dsp:cNvPr id="0" name=""/>
        <dsp:cNvSpPr/>
      </dsp:nvSpPr>
      <dsp:spPr>
        <a:xfrm>
          <a:off x="0" y="579935"/>
          <a:ext cx="2838651" cy="947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Web of Science и Scopus не са просто търсачки за литература. </a:t>
          </a:r>
          <a:endParaRPr lang="bg-BG" sz="1800" kern="1200"/>
        </a:p>
      </dsp:txBody>
      <dsp:txXfrm>
        <a:off x="46263" y="626198"/>
        <a:ext cx="2746125" cy="855173"/>
      </dsp:txXfrm>
    </dsp:sp>
    <dsp:sp modelId="{0413E906-45A5-4C84-9739-F18815BEDB93}">
      <dsp:nvSpPr>
        <dsp:cNvPr id="0" name=""/>
        <dsp:cNvSpPr/>
      </dsp:nvSpPr>
      <dsp:spPr>
        <a:xfrm>
          <a:off x="0" y="1527635"/>
          <a:ext cx="2838651" cy="1341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12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/>
            <a:t>Те са инфраструктури за академичен престиж, защото техните индекси и производни метрики участват в назначения, повишения, проекти, рейтинги и институционални стратегии. </a:t>
          </a:r>
          <a:endParaRPr lang="bg-BG" sz="1400" kern="1200"/>
        </a:p>
      </dsp:txBody>
      <dsp:txXfrm>
        <a:off x="0" y="1527635"/>
        <a:ext cx="2838651" cy="1341360"/>
      </dsp:txXfrm>
    </dsp:sp>
    <dsp:sp modelId="{6A600B75-DAAE-4250-BAD2-9CF99FDFEDF7}">
      <dsp:nvSpPr>
        <dsp:cNvPr id="0" name=""/>
        <dsp:cNvSpPr/>
      </dsp:nvSpPr>
      <dsp:spPr>
        <a:xfrm>
          <a:off x="0" y="2868996"/>
          <a:ext cx="2838651" cy="947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Оттук идва силата, но и проблемът им: </a:t>
          </a:r>
          <a:endParaRPr lang="bg-BG" sz="1800" kern="1200"/>
        </a:p>
      </dsp:txBody>
      <dsp:txXfrm>
        <a:off x="46263" y="2915259"/>
        <a:ext cx="2746125" cy="855173"/>
      </dsp:txXfrm>
    </dsp:sp>
    <dsp:sp modelId="{20D955A9-EA86-48E8-A6F8-FEF5A2635E49}">
      <dsp:nvSpPr>
        <dsp:cNvPr id="0" name=""/>
        <dsp:cNvSpPr/>
      </dsp:nvSpPr>
      <dsp:spPr>
        <a:xfrm>
          <a:off x="0" y="3816695"/>
          <a:ext cx="2838651" cy="419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12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/>
            <a:t>те създават йерархия на видимостта.</a:t>
          </a:r>
          <a:endParaRPr lang="bg-BG" sz="1400" kern="1200"/>
        </a:p>
      </dsp:txBody>
      <dsp:txXfrm>
        <a:off x="0" y="3816695"/>
        <a:ext cx="2838651" cy="4191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B8C70C-F4C7-4510-B151-EE0BFD8A6196}">
      <dsp:nvSpPr>
        <dsp:cNvPr id="0" name=""/>
        <dsp:cNvSpPr/>
      </dsp:nvSpPr>
      <dsp:spPr>
        <a:xfrm>
          <a:off x="0" y="186523"/>
          <a:ext cx="2829025" cy="789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Китайската академична екосистема включва няколко различни типа платформи: </a:t>
          </a:r>
          <a:endParaRPr lang="bg-BG" sz="1500" kern="1200"/>
        </a:p>
      </dsp:txBody>
      <dsp:txXfrm>
        <a:off x="38552" y="225075"/>
        <a:ext cx="2751921" cy="712646"/>
      </dsp:txXfrm>
    </dsp:sp>
    <dsp:sp modelId="{D98C4961-D7AD-4C3C-8931-44DE2135B4B6}">
      <dsp:nvSpPr>
        <dsp:cNvPr id="0" name=""/>
        <dsp:cNvSpPr/>
      </dsp:nvSpPr>
      <dsp:spPr>
        <a:xfrm>
          <a:off x="0" y="976273"/>
          <a:ext cx="2829025" cy="947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822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i="0" kern="1200"/>
            <a:t>национални/големи бази данни, </a:t>
          </a:r>
          <a:endParaRPr lang="bg-BG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i="0" kern="1200"/>
            <a:t>академични търсачки, </a:t>
          </a:r>
          <a:endParaRPr lang="bg-BG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i="0" kern="1200"/>
            <a:t>платформи за публичен достъп, </a:t>
          </a:r>
          <a:endParaRPr lang="bg-BG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i="0" kern="1200"/>
            <a:t>AI инструменти и социално-академични профили. </a:t>
          </a:r>
          <a:endParaRPr lang="bg-BG" sz="1200" kern="1200"/>
        </a:p>
      </dsp:txBody>
      <dsp:txXfrm>
        <a:off x="0" y="976273"/>
        <a:ext cx="2829025" cy="947025"/>
      </dsp:txXfrm>
    </dsp:sp>
    <dsp:sp modelId="{7BC60AF4-A4F4-495F-B521-FF241FB5C8ED}">
      <dsp:nvSpPr>
        <dsp:cNvPr id="0" name=""/>
        <dsp:cNvSpPr/>
      </dsp:nvSpPr>
      <dsp:spPr>
        <a:xfrm>
          <a:off x="0" y="1923298"/>
          <a:ext cx="2829025" cy="789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 err="1"/>
            <a:t>Основните</a:t>
          </a:r>
          <a:r>
            <a:rPr lang="en-US" sz="1500" b="0" i="0" kern="1200" dirty="0"/>
            <a:t> </a:t>
          </a:r>
          <a:r>
            <a:rPr lang="en-US" sz="1500" b="0" i="0" kern="1200" dirty="0" err="1"/>
            <a:t>формални</a:t>
          </a:r>
          <a:r>
            <a:rPr lang="en-US" sz="1500" b="0" i="0" kern="1200" dirty="0"/>
            <a:t> </a:t>
          </a:r>
          <a:r>
            <a:rPr lang="en-US" sz="1500" b="0" i="0" kern="1200" dirty="0" err="1"/>
            <a:t>бази</a:t>
          </a:r>
          <a:r>
            <a:rPr lang="en-US" sz="1500" b="0" i="0" kern="1200" dirty="0"/>
            <a:t> </a:t>
          </a:r>
          <a:r>
            <a:rPr lang="en-US" sz="1500" b="0" i="0" kern="1200" dirty="0" err="1"/>
            <a:t>са</a:t>
          </a:r>
          <a:endParaRPr lang="bg-BG" sz="1500" kern="1200" dirty="0"/>
        </a:p>
      </dsp:txBody>
      <dsp:txXfrm>
        <a:off x="38552" y="1961850"/>
        <a:ext cx="2751921" cy="712646"/>
      </dsp:txXfrm>
    </dsp:sp>
    <dsp:sp modelId="{E3DA8784-4369-4EEA-AF3C-8CA907633C47}">
      <dsp:nvSpPr>
        <dsp:cNvPr id="0" name=""/>
        <dsp:cNvSpPr/>
      </dsp:nvSpPr>
      <dsp:spPr>
        <a:xfrm>
          <a:off x="0" y="2713048"/>
          <a:ext cx="2829025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822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i="0" kern="1200"/>
            <a:t>CNKI</a:t>
          </a:r>
          <a:r>
            <a:rPr lang="en-US" sz="1200" b="0" i="0" kern="1200" dirty="0"/>
            <a:t>, </a:t>
          </a:r>
          <a:r>
            <a:rPr lang="en-US" sz="1200" b="0" i="0" kern="1200" dirty="0" err="1"/>
            <a:t>Wanfang</a:t>
          </a:r>
          <a:r>
            <a:rPr lang="en-US" sz="1200" b="0" i="0" kern="1200" dirty="0"/>
            <a:t> и VIP. </a:t>
          </a:r>
          <a:endParaRPr lang="bg-BG" sz="1200" kern="1200" dirty="0"/>
        </a:p>
      </dsp:txBody>
      <dsp:txXfrm>
        <a:off x="0" y="2713048"/>
        <a:ext cx="2829025" cy="248400"/>
      </dsp:txXfrm>
    </dsp:sp>
    <dsp:sp modelId="{32B8ECCD-F656-4F38-9AE7-71C5A5BB56FA}">
      <dsp:nvSpPr>
        <dsp:cNvPr id="0" name=""/>
        <dsp:cNvSpPr/>
      </dsp:nvSpPr>
      <dsp:spPr>
        <a:xfrm>
          <a:off x="0" y="2961448"/>
          <a:ext cx="2829025" cy="789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 err="1"/>
            <a:t>Допълнителни</a:t>
          </a:r>
          <a:r>
            <a:rPr lang="en-US" sz="1500" b="0" i="0" kern="1200" dirty="0"/>
            <a:t> </a:t>
          </a:r>
          <a:r>
            <a:rPr lang="en-US" sz="1500" b="0" i="0" kern="1200" dirty="0" err="1"/>
            <a:t>инструменти</a:t>
          </a:r>
          <a:r>
            <a:rPr lang="en-US" sz="1500" b="0" i="0" kern="1200" dirty="0"/>
            <a:t> </a:t>
          </a:r>
          <a:r>
            <a:rPr lang="en-US" sz="1500" b="0" i="0" kern="1200" dirty="0" err="1"/>
            <a:t>като</a:t>
          </a:r>
          <a:endParaRPr lang="bg-BG" sz="1500" kern="1200" dirty="0"/>
        </a:p>
      </dsp:txBody>
      <dsp:txXfrm>
        <a:off x="38552" y="3000000"/>
        <a:ext cx="2751921" cy="712646"/>
      </dsp:txXfrm>
    </dsp:sp>
    <dsp:sp modelId="{D3651973-0193-41A0-A0FA-C1085C1EDBA6}">
      <dsp:nvSpPr>
        <dsp:cNvPr id="0" name=""/>
        <dsp:cNvSpPr/>
      </dsp:nvSpPr>
      <dsp:spPr>
        <a:xfrm>
          <a:off x="0" y="3751198"/>
          <a:ext cx="2829025" cy="51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822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i="0" kern="1200"/>
            <a:t>Baidu </a:t>
          </a:r>
          <a:r>
            <a:rPr lang="en-US" sz="1200" b="0" i="0" kern="1200" dirty="0"/>
            <a:t>Scholar, </a:t>
          </a:r>
          <a:r>
            <a:rPr lang="en-US" sz="1200" b="0" i="0" kern="1200" dirty="0" err="1"/>
            <a:t>PubScholar</a:t>
          </a:r>
          <a:r>
            <a:rPr lang="en-US" sz="1200" b="0" i="0" kern="1200" dirty="0"/>
            <a:t> и </a:t>
          </a:r>
          <a:r>
            <a:rPr lang="en-US" sz="1200" b="0" i="0" kern="1200" dirty="0" err="1"/>
            <a:t>AMiner</a:t>
          </a:r>
          <a:r>
            <a:rPr lang="en-US" sz="1200" b="0" i="0" kern="1200" dirty="0"/>
            <a:t> </a:t>
          </a:r>
          <a:r>
            <a:rPr lang="en-US" sz="1200" b="0" i="0" kern="1200" dirty="0" err="1"/>
            <a:t>изпълняват</a:t>
          </a:r>
          <a:r>
            <a:rPr lang="en-US" sz="1200" b="0" i="0" kern="1200" dirty="0"/>
            <a:t> </a:t>
          </a:r>
          <a:r>
            <a:rPr lang="en-US" sz="1200" b="0" i="0" kern="1200" dirty="0" err="1"/>
            <a:t>функции</a:t>
          </a:r>
          <a:r>
            <a:rPr lang="en-US" sz="1200" b="0" i="0" kern="1200" dirty="0"/>
            <a:t> </a:t>
          </a:r>
          <a:r>
            <a:rPr lang="en-US" sz="1200" b="0" i="0" kern="1200" dirty="0" err="1"/>
            <a:t>по</a:t>
          </a:r>
          <a:r>
            <a:rPr lang="en-US" sz="1200" b="0" i="0" kern="1200" dirty="0"/>
            <a:t> </a:t>
          </a:r>
          <a:r>
            <a:rPr lang="en-US" sz="1200" b="0" i="0" kern="1200" dirty="0" err="1"/>
            <a:t>търсене</a:t>
          </a:r>
          <a:r>
            <a:rPr lang="en-US" sz="1200" b="0" i="0" kern="1200" dirty="0"/>
            <a:t>, </a:t>
          </a:r>
          <a:r>
            <a:rPr lang="en-US" sz="1200" b="0" i="0" kern="1200" dirty="0" err="1"/>
            <a:t>интеграция</a:t>
          </a:r>
          <a:r>
            <a:rPr lang="en-US" sz="1200" b="0" i="0" kern="1200" dirty="0"/>
            <a:t> и </a:t>
          </a:r>
          <a:r>
            <a:rPr lang="en-US" sz="1200" b="0" i="0" kern="1200" dirty="0" err="1"/>
            <a:t>откриване</a:t>
          </a:r>
          <a:r>
            <a:rPr lang="en-US" sz="1200" b="0" i="0" kern="1200" dirty="0"/>
            <a:t>.</a:t>
          </a:r>
          <a:endParaRPr lang="bg-BG" sz="1200" kern="1200" dirty="0"/>
        </a:p>
      </dsp:txBody>
      <dsp:txXfrm>
        <a:off x="0" y="3751198"/>
        <a:ext cx="2829025" cy="5123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C554AC-28B1-42BD-BD15-44779AD6CB9F}">
      <dsp:nvSpPr>
        <dsp:cNvPr id="0" name=""/>
        <dsp:cNvSpPr/>
      </dsp:nvSpPr>
      <dsp:spPr>
        <a:xfrm>
          <a:off x="0" y="300408"/>
          <a:ext cx="10515239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i="0" kern="1200" dirty="0" err="1"/>
            <a:t>Съвременните</a:t>
          </a:r>
          <a:r>
            <a:rPr lang="ru-RU" sz="1300" b="0" i="0" kern="1200" dirty="0"/>
            <a:t> AI </a:t>
          </a:r>
          <a:r>
            <a:rPr lang="ru-RU" sz="1300" b="0" i="0" kern="1200" dirty="0" err="1"/>
            <a:t>платформи</a:t>
          </a:r>
          <a:r>
            <a:rPr lang="ru-RU" sz="1300" b="0" i="0" kern="1200" dirty="0"/>
            <a:t> за </a:t>
          </a:r>
          <a:r>
            <a:rPr lang="ru-RU" sz="1300" b="0" i="0" kern="1200" dirty="0" err="1"/>
            <a:t>научни</a:t>
          </a:r>
          <a:r>
            <a:rPr lang="ru-RU" sz="1300" b="0" i="0" kern="1200" dirty="0"/>
            <a:t> </a:t>
          </a:r>
          <a:r>
            <a:rPr lang="ru-RU" sz="1300" b="0" i="0" kern="1200" dirty="0" err="1"/>
            <a:t>изследвания</a:t>
          </a:r>
          <a:r>
            <a:rPr lang="ru-RU" sz="1300" b="0" i="0" kern="1200" dirty="0"/>
            <a:t> вече не </a:t>
          </a:r>
          <a:r>
            <a:rPr lang="ru-RU" sz="1300" b="0" i="0" kern="1200" dirty="0" err="1"/>
            <a:t>могат</a:t>
          </a:r>
          <a:r>
            <a:rPr lang="ru-RU" sz="1300" b="0" i="0" kern="1200" dirty="0"/>
            <a:t> да се </a:t>
          </a:r>
          <a:r>
            <a:rPr lang="ru-RU" sz="1300" b="0" i="0" kern="1200" dirty="0" err="1"/>
            <a:t>разглеждат</a:t>
          </a:r>
          <a:r>
            <a:rPr lang="ru-RU" sz="1300" b="0" i="0" kern="1200" dirty="0"/>
            <a:t> само </a:t>
          </a:r>
          <a:r>
            <a:rPr lang="ru-RU" sz="1300" b="0" i="0" kern="1200" dirty="0" err="1"/>
            <a:t>като</a:t>
          </a:r>
          <a:r>
            <a:rPr lang="ru-RU" sz="1300" b="0" i="0" kern="1200" dirty="0"/>
            <a:t> </a:t>
          </a:r>
          <a:r>
            <a:rPr lang="ru-RU" sz="1300" b="0" i="0" kern="1200" dirty="0" err="1"/>
            <a:t>помощни</a:t>
          </a:r>
          <a:r>
            <a:rPr lang="ru-RU" sz="1300" b="0" i="0" kern="1200" dirty="0"/>
            <a:t> </a:t>
          </a:r>
          <a:r>
            <a:rPr lang="ru-RU" sz="1300" b="0" i="0" kern="1200" dirty="0" err="1"/>
            <a:t>инструменти</a:t>
          </a:r>
          <a:r>
            <a:rPr lang="ru-RU" sz="1300" b="0" i="0" kern="1200" dirty="0"/>
            <a:t> за </a:t>
          </a:r>
          <a:r>
            <a:rPr lang="ru-RU" sz="1300" b="0" i="0" kern="1200" dirty="0" err="1"/>
            <a:t>намиране</a:t>
          </a:r>
          <a:r>
            <a:rPr lang="ru-RU" sz="1300" b="0" i="0" kern="1200" dirty="0"/>
            <a:t> на </a:t>
          </a:r>
          <a:r>
            <a:rPr lang="ru-RU" sz="1300" b="0" i="0" kern="1200" dirty="0" err="1"/>
            <a:t>статии</a:t>
          </a:r>
          <a:r>
            <a:rPr lang="ru-RU" sz="1300" b="0" i="0" kern="1200" dirty="0"/>
            <a:t>. Те </a:t>
          </a:r>
          <a:r>
            <a:rPr lang="ru-RU" sz="1300" b="0" i="0" kern="1200" dirty="0" err="1"/>
            <a:t>формират</a:t>
          </a:r>
          <a:r>
            <a:rPr lang="ru-RU" sz="1300" b="0" i="0" kern="1200" dirty="0"/>
            <a:t> нов слой </a:t>
          </a:r>
          <a:r>
            <a:rPr lang="ru-RU" sz="1300" b="0" i="0" kern="1200" dirty="0" err="1"/>
            <a:t>върху</a:t>
          </a:r>
          <a:r>
            <a:rPr lang="ru-RU" sz="1300" b="0" i="0" kern="1200" dirty="0"/>
            <a:t> </a:t>
          </a:r>
          <a:r>
            <a:rPr lang="ru-RU" sz="1300" b="0" i="0" kern="1200" dirty="0" err="1"/>
            <a:t>научната</a:t>
          </a:r>
          <a:r>
            <a:rPr lang="ru-RU" sz="1300" b="0" i="0" kern="1200" dirty="0"/>
            <a:t> </a:t>
          </a:r>
          <a:r>
            <a:rPr lang="ru-RU" sz="1300" b="0" i="0" kern="1200" dirty="0" err="1"/>
            <a:t>информационна</a:t>
          </a:r>
          <a:r>
            <a:rPr lang="ru-RU" sz="1300" b="0" i="0" kern="1200" dirty="0"/>
            <a:t> инфраструктура: </a:t>
          </a:r>
          <a:endParaRPr lang="bg-BG" sz="1300" kern="1200" dirty="0"/>
        </a:p>
      </dsp:txBody>
      <dsp:txXfrm>
        <a:off x="24502" y="324910"/>
        <a:ext cx="10466235" cy="452926"/>
      </dsp:txXfrm>
    </dsp:sp>
    <dsp:sp modelId="{D729F5C8-4441-4FB9-9E98-E8BDBA3EB45A}">
      <dsp:nvSpPr>
        <dsp:cNvPr id="0" name=""/>
        <dsp:cNvSpPr/>
      </dsp:nvSpPr>
      <dsp:spPr>
        <a:xfrm>
          <a:off x="0" y="802338"/>
          <a:ext cx="10515239" cy="296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59" tIns="16510" rIns="92456" bIns="165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0" i="0" kern="1200" dirty="0" err="1"/>
            <a:t>Подпомагат</a:t>
          </a:r>
          <a:r>
            <a:rPr lang="ru-RU" sz="1000" b="0" i="0" kern="1200" dirty="0"/>
            <a:t> </a:t>
          </a:r>
          <a:r>
            <a:rPr lang="ru-RU" sz="1000" b="0" i="0" kern="1200" dirty="0" err="1"/>
            <a:t>формулирането</a:t>
          </a:r>
          <a:r>
            <a:rPr lang="ru-RU" sz="1000" b="0" i="0" kern="1200" dirty="0"/>
            <a:t> на </a:t>
          </a:r>
          <a:r>
            <a:rPr lang="ru-RU" sz="1000" b="0" i="0" kern="1200" dirty="0" err="1"/>
            <a:t>изследователски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въпроси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търсенето</a:t>
          </a:r>
          <a:r>
            <a:rPr lang="ru-RU" sz="1000" b="0" i="0" kern="1200" dirty="0"/>
            <a:t> на литература, </a:t>
          </a:r>
          <a:r>
            <a:rPr lang="ru-RU" sz="1000" b="0" i="0" kern="1200" dirty="0" err="1"/>
            <a:t>първичния</a:t>
          </a:r>
          <a:r>
            <a:rPr lang="ru-RU" sz="1000" b="0" i="0" kern="1200" dirty="0"/>
            <a:t> синтез, </a:t>
          </a:r>
          <a:r>
            <a:rPr lang="ru-RU" sz="1000" b="0" i="0" kern="1200" dirty="0" err="1"/>
            <a:t>извличането</a:t>
          </a:r>
          <a:r>
            <a:rPr lang="ru-RU" sz="1000" b="0" i="0" kern="1200" dirty="0"/>
            <a:t> на </a:t>
          </a:r>
          <a:r>
            <a:rPr lang="ru-RU" sz="1000" b="0" i="0" kern="1200" dirty="0" err="1"/>
            <a:t>данни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картографирането</a:t>
          </a:r>
          <a:r>
            <a:rPr lang="ru-RU" sz="1000" b="0" i="0" kern="1200" dirty="0"/>
            <a:t> на </a:t>
          </a:r>
          <a:r>
            <a:rPr lang="ru-RU" sz="1000" b="0" i="0" kern="1200" dirty="0" err="1"/>
            <a:t>научни</a:t>
          </a:r>
          <a:r>
            <a:rPr lang="ru-RU" sz="1000" b="0" i="0" kern="1200" dirty="0"/>
            <a:t> полета и </a:t>
          </a:r>
          <a:r>
            <a:rPr lang="ru-RU" sz="1000" b="0" i="0" kern="1200" dirty="0" err="1"/>
            <a:t>проследяването</a:t>
          </a:r>
          <a:r>
            <a:rPr lang="ru-RU" sz="1000" b="0" i="0" kern="1200" dirty="0"/>
            <a:t> на </a:t>
          </a:r>
          <a:r>
            <a:rPr lang="ru-RU" sz="1000" b="0" i="0" kern="1200" dirty="0" err="1"/>
            <a:t>различни</a:t>
          </a:r>
          <a:r>
            <a:rPr lang="ru-RU" sz="1000" b="0" i="0" kern="1200" dirty="0"/>
            <a:t> </a:t>
          </a:r>
          <a:r>
            <a:rPr lang="ru-RU" sz="1000" b="0" i="0" kern="1200" dirty="0" err="1"/>
            <a:t>форми</a:t>
          </a:r>
          <a:r>
            <a:rPr lang="ru-RU" sz="1000" b="0" i="0" kern="1200" dirty="0"/>
            <a:t> на научна </a:t>
          </a:r>
          <a:r>
            <a:rPr lang="ru-RU" sz="1000" b="0" i="0" kern="1200" dirty="0" err="1"/>
            <a:t>видимост</a:t>
          </a:r>
          <a:r>
            <a:rPr lang="ru-RU" sz="1000" b="0" i="0" kern="1200" dirty="0"/>
            <a:t>.</a:t>
          </a:r>
          <a:endParaRPr lang="bg-BG" sz="1000" kern="1200" dirty="0"/>
        </a:p>
      </dsp:txBody>
      <dsp:txXfrm>
        <a:off x="0" y="802338"/>
        <a:ext cx="10515239" cy="296010"/>
      </dsp:txXfrm>
    </dsp:sp>
    <dsp:sp modelId="{F21D98D9-26BE-4C8B-8D48-F1A3AB6E2E8D}">
      <dsp:nvSpPr>
        <dsp:cNvPr id="0" name=""/>
        <dsp:cNvSpPr/>
      </dsp:nvSpPr>
      <dsp:spPr>
        <a:xfrm>
          <a:off x="0" y="1098348"/>
          <a:ext cx="10515239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i="0" kern="1200" dirty="0"/>
            <a:t>Най-</a:t>
          </a:r>
          <a:r>
            <a:rPr lang="ru-RU" sz="1300" b="0" i="0" kern="1200" dirty="0" err="1"/>
            <a:t>важното</a:t>
          </a:r>
          <a:r>
            <a:rPr lang="ru-RU" sz="1300" b="0" i="0" kern="1200" dirty="0"/>
            <a:t> </a:t>
          </a:r>
          <a:r>
            <a:rPr lang="ru-RU" sz="1300" b="0" i="0" kern="1200" dirty="0" err="1"/>
            <a:t>разграничени</a:t>
          </a:r>
          <a:r>
            <a:rPr lang="bg-BG" sz="1300" b="0" i="0" kern="1200" dirty="0"/>
            <a:t>ето на </a:t>
          </a:r>
          <a:r>
            <a:rPr lang="ru-RU" sz="1300" b="0" i="0" kern="1200" dirty="0"/>
            <a:t>три </a:t>
          </a:r>
          <a:r>
            <a:rPr lang="ru-RU" sz="1300" b="0" i="0" kern="1200" dirty="0" err="1"/>
            <a:t>групи</a:t>
          </a:r>
          <a:r>
            <a:rPr lang="ru-RU" sz="1300" b="0" i="0" kern="1200" dirty="0"/>
            <a:t> функции:</a:t>
          </a:r>
          <a:endParaRPr lang="bg-BG" sz="1300" kern="1200" dirty="0"/>
        </a:p>
      </dsp:txBody>
      <dsp:txXfrm>
        <a:off x="24502" y="1122850"/>
        <a:ext cx="10466235" cy="452926"/>
      </dsp:txXfrm>
    </dsp:sp>
    <dsp:sp modelId="{A8924FD2-6D4C-4203-BDCE-D66D318BBB23}">
      <dsp:nvSpPr>
        <dsp:cNvPr id="0" name=""/>
        <dsp:cNvSpPr/>
      </dsp:nvSpPr>
      <dsp:spPr>
        <a:xfrm>
          <a:off x="0" y="1600278"/>
          <a:ext cx="10515239" cy="497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59" tIns="16510" rIns="92456" bIns="165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1" i="0" kern="1200" dirty="0" err="1"/>
            <a:t>Първата</a:t>
          </a:r>
          <a:r>
            <a:rPr lang="ru-RU" sz="1000" b="1" i="0" kern="1200" dirty="0"/>
            <a:t> </a:t>
          </a:r>
          <a:r>
            <a:rPr lang="ru-RU" sz="1000" b="1" i="0" kern="1200" dirty="0" err="1"/>
            <a:t>група</a:t>
          </a:r>
          <a:r>
            <a:rPr lang="ru-RU" sz="1000" b="1" i="0" kern="1200" dirty="0"/>
            <a:t> </a:t>
          </a:r>
          <a:r>
            <a:rPr lang="ru-RU" sz="1000" b="0" i="0" kern="1200" dirty="0" err="1"/>
            <a:t>включва</a:t>
          </a:r>
          <a:r>
            <a:rPr lang="ru-RU" sz="1000" b="0" i="0" kern="1200" dirty="0"/>
            <a:t> AI </a:t>
          </a:r>
          <a:r>
            <a:rPr lang="ru-RU" sz="1000" b="0" i="0" kern="1200" dirty="0" err="1"/>
            <a:t>инструменти</a:t>
          </a:r>
          <a:r>
            <a:rPr lang="ru-RU" sz="1000" b="0" i="0" kern="1200" dirty="0"/>
            <a:t> за </a:t>
          </a:r>
          <a:r>
            <a:rPr lang="ru-RU" sz="1000" b="0" i="0" kern="1200" dirty="0" err="1"/>
            <a:t>търсене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четене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резюмиране</a:t>
          </a:r>
          <a:r>
            <a:rPr lang="ru-RU" sz="1000" b="0" i="0" kern="1200" dirty="0"/>
            <a:t> и синтез на литература. </a:t>
          </a:r>
          <a:endParaRPr lang="bg-BG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1" i="0" kern="1200" dirty="0" err="1"/>
            <a:t>Втората</a:t>
          </a:r>
          <a:r>
            <a:rPr lang="ru-RU" sz="1000" b="1" i="0" kern="1200" dirty="0"/>
            <a:t> </a:t>
          </a:r>
          <a:r>
            <a:rPr lang="ru-RU" sz="1000" b="1" i="0" kern="1200" dirty="0" err="1"/>
            <a:t>група</a:t>
          </a:r>
          <a:r>
            <a:rPr lang="ru-RU" sz="1000" b="1" i="0" kern="1200" dirty="0"/>
            <a:t> </a:t>
          </a:r>
          <a:r>
            <a:rPr lang="ru-RU" sz="1000" b="0" i="0" kern="1200" dirty="0" err="1"/>
            <a:t>включва</a:t>
          </a:r>
          <a:r>
            <a:rPr lang="ru-RU" sz="1000" b="0" i="0" kern="1200" dirty="0"/>
            <a:t> библиометрични и </a:t>
          </a:r>
          <a:r>
            <a:rPr lang="ru-RU" sz="1000" b="0" i="0" kern="1200" dirty="0" err="1"/>
            <a:t>research</a:t>
          </a:r>
          <a:r>
            <a:rPr lang="ru-RU" sz="1000" b="0" i="0" kern="1200" dirty="0"/>
            <a:t> </a:t>
          </a:r>
          <a:r>
            <a:rPr lang="ru-RU" sz="1000" b="0" i="0" kern="1200" dirty="0" err="1"/>
            <a:t>intelligence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платформи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които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поддържат</a:t>
          </a:r>
          <a:r>
            <a:rPr lang="ru-RU" sz="1000" b="0" i="0" kern="1200" dirty="0"/>
            <a:t> </a:t>
          </a:r>
          <a:r>
            <a:rPr lang="ru-RU" sz="1000" b="0" i="0" kern="1200" dirty="0" err="1"/>
            <a:t>цитатни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нормализирани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алтернативни</a:t>
          </a:r>
          <a:r>
            <a:rPr lang="ru-RU" sz="1000" b="0" i="0" kern="1200" dirty="0"/>
            <a:t> и </a:t>
          </a:r>
          <a:r>
            <a:rPr lang="ru-RU" sz="1000" b="0" i="0" kern="1200" dirty="0" err="1"/>
            <a:t>институционални</a:t>
          </a:r>
          <a:r>
            <a:rPr lang="ru-RU" sz="1000" b="0" i="0" kern="1200" dirty="0"/>
            <a:t> показатели. </a:t>
          </a:r>
          <a:endParaRPr lang="bg-BG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1" i="0" kern="1200" dirty="0" err="1"/>
            <a:t>Третата</a:t>
          </a:r>
          <a:r>
            <a:rPr lang="ru-RU" sz="1000" b="1" i="0" kern="1200" dirty="0"/>
            <a:t> </a:t>
          </a:r>
          <a:r>
            <a:rPr lang="ru-RU" sz="1000" b="1" i="0" kern="1200" dirty="0" err="1"/>
            <a:t>група</a:t>
          </a:r>
          <a:r>
            <a:rPr lang="ru-RU" sz="1000" b="1" i="0" kern="1200" dirty="0"/>
            <a:t> </a:t>
          </a:r>
          <a:r>
            <a:rPr lang="ru-RU" sz="1000" b="0" i="0" kern="1200" dirty="0" err="1"/>
            <a:t>обхваща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инструменти</a:t>
          </a:r>
          <a:r>
            <a:rPr lang="ru-RU" sz="1000" b="0" i="0" kern="1200" dirty="0"/>
            <a:t> за </a:t>
          </a:r>
          <a:r>
            <a:rPr lang="ru-RU" sz="1000" b="0" i="0" kern="1200" dirty="0" err="1"/>
            <a:t>визуално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картографиране</a:t>
          </a:r>
          <a:r>
            <a:rPr lang="ru-RU" sz="1000" b="0" i="0" kern="1200" dirty="0"/>
            <a:t> на литература и </a:t>
          </a:r>
          <a:r>
            <a:rPr lang="ru-RU" sz="1000" b="0" i="0" kern="1200" dirty="0" err="1"/>
            <a:t>научни</a:t>
          </a:r>
          <a:r>
            <a:rPr lang="ru-RU" sz="1000" b="0" i="0" kern="1200" dirty="0"/>
            <a:t> мрежи.</a:t>
          </a:r>
          <a:endParaRPr lang="bg-BG" sz="1000" kern="1200" dirty="0"/>
        </a:p>
      </dsp:txBody>
      <dsp:txXfrm>
        <a:off x="0" y="1600278"/>
        <a:ext cx="10515239" cy="497835"/>
      </dsp:txXfrm>
    </dsp:sp>
    <dsp:sp modelId="{EF4FF65B-B3AC-4536-AF95-F23C9398147E}">
      <dsp:nvSpPr>
        <dsp:cNvPr id="0" name=""/>
        <dsp:cNvSpPr/>
      </dsp:nvSpPr>
      <dsp:spPr>
        <a:xfrm>
          <a:off x="0" y="2098113"/>
          <a:ext cx="10515239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i="0" kern="1200" dirty="0"/>
            <a:t>От </a:t>
          </a:r>
          <a:r>
            <a:rPr lang="ru-RU" sz="1300" b="0" i="0" kern="1200" dirty="0" err="1"/>
            <a:t>гледна</a:t>
          </a:r>
          <a:r>
            <a:rPr lang="ru-RU" sz="1300" b="0" i="0" kern="1200" dirty="0"/>
            <a:t> точка на </a:t>
          </a:r>
          <a:r>
            <a:rPr lang="ru-RU" sz="1300" b="0" i="0" kern="1200" dirty="0" err="1"/>
            <a:t>отворената</a:t>
          </a:r>
          <a:r>
            <a:rPr lang="ru-RU" sz="1300" b="0" i="0" kern="1200" dirty="0"/>
            <a:t> наука най-</a:t>
          </a:r>
          <a:r>
            <a:rPr lang="ru-RU" sz="1300" b="0" i="0" kern="1200" dirty="0" err="1"/>
            <a:t>ценни</a:t>
          </a:r>
          <a:r>
            <a:rPr lang="ru-RU" sz="1300" b="0" i="0" kern="1200" dirty="0"/>
            <a:t> </a:t>
          </a:r>
          <a:r>
            <a:rPr lang="ru-RU" sz="1300" b="0" i="0" kern="1200" dirty="0" err="1"/>
            <a:t>са</a:t>
          </a:r>
          <a:r>
            <a:rPr lang="ru-RU" sz="1300" b="0" i="0" kern="1200" dirty="0"/>
            <a:t> </a:t>
          </a:r>
          <a:r>
            <a:rPr lang="ru-RU" sz="1300" b="0" i="0" kern="1200" dirty="0" err="1"/>
            <a:t>платформите</a:t>
          </a:r>
          <a:r>
            <a:rPr lang="ru-RU" sz="1300" b="0" i="0" kern="1200" dirty="0"/>
            <a:t>, </a:t>
          </a:r>
          <a:r>
            <a:rPr lang="ru-RU" sz="1300" b="0" i="0" kern="1200" dirty="0" err="1"/>
            <a:t>които</a:t>
          </a:r>
          <a:r>
            <a:rPr lang="ru-RU" sz="1300" b="0" i="0" kern="1200" dirty="0"/>
            <a:t> </a:t>
          </a:r>
          <a:r>
            <a:rPr lang="ru-RU" sz="1300" b="0" i="0" kern="1200" dirty="0" err="1"/>
            <a:t>осигуряват</a:t>
          </a:r>
          <a:r>
            <a:rPr lang="ru-RU" sz="1300" b="0" i="0" kern="1200" dirty="0"/>
            <a:t> </a:t>
          </a:r>
          <a:r>
            <a:rPr lang="ru-RU" sz="1300" b="0" i="0" kern="1200" dirty="0" err="1"/>
            <a:t>проследимост</a:t>
          </a:r>
          <a:r>
            <a:rPr lang="ru-RU" sz="1300" b="0" i="0" kern="1200" dirty="0"/>
            <a:t>, проверими </a:t>
          </a:r>
          <a:r>
            <a:rPr lang="ru-RU" sz="1300" b="0" i="0" kern="1200" dirty="0" err="1"/>
            <a:t>източници</a:t>
          </a:r>
          <a:r>
            <a:rPr lang="ru-RU" sz="1300" b="0" i="0" kern="1200" dirty="0"/>
            <a:t>, </a:t>
          </a:r>
          <a:r>
            <a:rPr lang="ru-RU" sz="1300" b="0" i="0" kern="1200" dirty="0" err="1"/>
            <a:t>достъп</a:t>
          </a:r>
          <a:r>
            <a:rPr lang="ru-RU" sz="1300" b="0" i="0" kern="1200" dirty="0"/>
            <a:t> до </a:t>
          </a:r>
          <a:r>
            <a:rPr lang="ru-RU" sz="1300" b="0" i="0" kern="1200" dirty="0" err="1"/>
            <a:t>метаданни</a:t>
          </a:r>
          <a:r>
            <a:rPr lang="ru-RU" sz="1300" b="0" i="0" kern="1200" dirty="0"/>
            <a:t>, </a:t>
          </a:r>
          <a:r>
            <a:rPr lang="ru-RU" sz="1300" b="0" i="0" kern="1200" dirty="0" err="1"/>
            <a:t>възможност</a:t>
          </a:r>
          <a:r>
            <a:rPr lang="ru-RU" sz="1300" b="0" i="0" kern="1200" dirty="0"/>
            <a:t> за повторна проверка и ясно разграничение между </a:t>
          </a:r>
          <a:r>
            <a:rPr lang="ru-RU" sz="1300" b="0" i="0" kern="1200" dirty="0" err="1"/>
            <a:t>видимост</a:t>
          </a:r>
          <a:r>
            <a:rPr lang="ru-RU" sz="1300" b="0" i="0" kern="1200" dirty="0"/>
            <a:t>, влияние, </a:t>
          </a:r>
          <a:r>
            <a:rPr lang="ru-RU" sz="1300" b="0" i="0" kern="1200" dirty="0" err="1"/>
            <a:t>употреба</a:t>
          </a:r>
          <a:r>
            <a:rPr lang="ru-RU" sz="1300" b="0" i="0" kern="1200" dirty="0"/>
            <a:t> и качество. </a:t>
          </a:r>
          <a:endParaRPr lang="bg-BG" sz="1300" kern="1200" dirty="0"/>
        </a:p>
      </dsp:txBody>
      <dsp:txXfrm>
        <a:off x="24502" y="2122615"/>
        <a:ext cx="10466235" cy="452926"/>
      </dsp:txXfrm>
    </dsp:sp>
    <dsp:sp modelId="{93C21E7C-1623-48ED-A597-E62536BAA5AE}">
      <dsp:nvSpPr>
        <dsp:cNvPr id="0" name=""/>
        <dsp:cNvSpPr/>
      </dsp:nvSpPr>
      <dsp:spPr>
        <a:xfrm>
          <a:off x="0" y="2600043"/>
          <a:ext cx="10515239" cy="329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59" tIns="16510" rIns="92456" bIns="165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0" i="0" kern="1200" dirty="0"/>
            <a:t>Важни за </a:t>
          </a:r>
          <a:r>
            <a:rPr lang="ru-RU" sz="1000" b="0" i="0" kern="1200" dirty="0" err="1"/>
            <a:t>аналитични</a:t>
          </a:r>
          <a:r>
            <a:rPr lang="ru-RU" sz="1000" b="0" i="0" kern="1200" dirty="0"/>
            <a:t> и </a:t>
          </a:r>
          <a:r>
            <a:rPr lang="ru-RU" sz="1000" b="0" i="0" kern="1200" dirty="0" err="1"/>
            <a:t>обучителни</a:t>
          </a:r>
          <a:r>
            <a:rPr lang="ru-RU" sz="1000" b="0" i="0" kern="1200" dirty="0"/>
            <a:t> цели </a:t>
          </a:r>
          <a:r>
            <a:rPr lang="en-US" sz="1000" b="0" i="0" kern="1200" dirty="0"/>
            <a:t> - </a:t>
          </a:r>
          <a:r>
            <a:rPr lang="ru-RU" sz="1000" b="0" i="0" kern="1200" dirty="0" err="1"/>
            <a:t>openalex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dimensions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altmetric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plumx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scite</a:t>
          </a:r>
          <a:r>
            <a:rPr lang="ru-RU" sz="1000" b="0" i="0" kern="1200" dirty="0"/>
            <a:t> и </a:t>
          </a:r>
          <a:r>
            <a:rPr lang="ru-RU" sz="1000" b="0" i="0" kern="1200" dirty="0" err="1"/>
            <a:t>semantic</a:t>
          </a:r>
          <a:r>
            <a:rPr lang="ru-RU" sz="1000" b="0" i="0" kern="1200" dirty="0"/>
            <a:t> </a:t>
          </a:r>
          <a:r>
            <a:rPr lang="ru-RU" sz="1000" b="0" i="0" kern="1200" dirty="0" err="1"/>
            <a:t>scholar</a:t>
          </a:r>
          <a:r>
            <a:rPr lang="ru-RU" sz="1000" b="0" i="0" kern="1200" dirty="0"/>
            <a:t> </a:t>
          </a:r>
          <a:r>
            <a:rPr lang="ru-RU" sz="1000" b="0" i="0" kern="1200" dirty="0" err="1"/>
            <a:t>са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особено</a:t>
          </a:r>
          <a:endParaRPr lang="bg-BG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0" i="0" kern="1200" dirty="0" err="1"/>
            <a:t>По-подходящи</a:t>
          </a:r>
          <a:r>
            <a:rPr lang="ru-RU" sz="1000" b="0" i="0" kern="1200" dirty="0"/>
            <a:t> за оперативна работа с литература </a:t>
          </a:r>
          <a:r>
            <a:rPr lang="en-US" sz="1000" b="0" i="0" kern="1200" dirty="0"/>
            <a:t>- </a:t>
          </a:r>
          <a:r>
            <a:rPr lang="ru-RU" sz="1000" b="0" i="0" kern="1200" dirty="0" err="1"/>
            <a:t>elicit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consensus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scispace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scholarcy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researchrabbit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connected</a:t>
          </a:r>
          <a:r>
            <a:rPr lang="ru-RU" sz="1000" b="0" i="0" kern="1200" dirty="0"/>
            <a:t> </a:t>
          </a:r>
          <a:r>
            <a:rPr lang="ru-RU" sz="1000" b="0" i="0" kern="1200" dirty="0" err="1"/>
            <a:t>papers</a:t>
          </a:r>
          <a:r>
            <a:rPr lang="ru-RU" sz="1000" b="0" i="0" kern="1200" dirty="0"/>
            <a:t> и </a:t>
          </a:r>
          <a:r>
            <a:rPr lang="ru-RU" sz="1000" b="0" i="0" kern="1200" dirty="0" err="1"/>
            <a:t>litmaps</a:t>
          </a:r>
          <a:endParaRPr lang="bg-BG" sz="1000" kern="1200" dirty="0"/>
        </a:p>
      </dsp:txBody>
      <dsp:txXfrm>
        <a:off x="0" y="2600043"/>
        <a:ext cx="10515239" cy="329647"/>
      </dsp:txXfrm>
    </dsp:sp>
    <dsp:sp modelId="{665CF59F-F31D-471F-B880-55D3DA3E7AC6}">
      <dsp:nvSpPr>
        <dsp:cNvPr id="0" name=""/>
        <dsp:cNvSpPr/>
      </dsp:nvSpPr>
      <dsp:spPr>
        <a:xfrm>
          <a:off x="0" y="2929691"/>
          <a:ext cx="10515239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i="0" kern="1200" dirty="0" err="1"/>
            <a:t>Основният</a:t>
          </a:r>
          <a:r>
            <a:rPr lang="ru-RU" sz="1300" b="0" i="0" kern="1200" dirty="0"/>
            <a:t> риск е </a:t>
          </a:r>
          <a:r>
            <a:rPr lang="ru-RU" sz="1300" b="0" i="0" kern="1200" dirty="0" err="1"/>
            <a:t>тези</a:t>
          </a:r>
          <a:r>
            <a:rPr lang="ru-RU" sz="1300" b="0" i="0" kern="1200" dirty="0"/>
            <a:t> </a:t>
          </a:r>
          <a:r>
            <a:rPr lang="ru-RU" sz="1300" b="0" i="0" kern="1200" dirty="0" err="1"/>
            <a:t>платформи</a:t>
          </a:r>
          <a:r>
            <a:rPr lang="ru-RU" sz="1300" b="0" i="0" kern="1200" dirty="0"/>
            <a:t> </a:t>
          </a:r>
          <a:endParaRPr lang="bg-BG" sz="1300" kern="1200" dirty="0"/>
        </a:p>
      </dsp:txBody>
      <dsp:txXfrm>
        <a:off x="24502" y="2954193"/>
        <a:ext cx="10466235" cy="452926"/>
      </dsp:txXfrm>
    </dsp:sp>
    <dsp:sp modelId="{FAD53682-F427-4601-ABB1-E6D5D66E7F04}">
      <dsp:nvSpPr>
        <dsp:cNvPr id="0" name=""/>
        <dsp:cNvSpPr/>
      </dsp:nvSpPr>
      <dsp:spPr>
        <a:xfrm>
          <a:off x="0" y="3431621"/>
          <a:ext cx="10515239" cy="618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59" tIns="16510" rIns="92456" bIns="165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0" i="0" kern="1200" dirty="0"/>
            <a:t>Да </a:t>
          </a:r>
          <a:r>
            <a:rPr lang="ru-RU" sz="1000" b="0" i="0" kern="1200" dirty="0" err="1"/>
            <a:t>бъдат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използвани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като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автоматизирана</a:t>
          </a:r>
          <a:r>
            <a:rPr lang="ru-RU" sz="1000" b="0" i="0" kern="1200" dirty="0"/>
            <a:t> система за </a:t>
          </a:r>
          <a:r>
            <a:rPr lang="ru-RU" sz="1000" b="0" i="0" kern="1200" dirty="0" err="1"/>
            <a:t>оценяване</a:t>
          </a:r>
          <a:r>
            <a:rPr lang="ru-RU" sz="1000" b="0" i="0" kern="1200" dirty="0"/>
            <a:t>. </a:t>
          </a:r>
          <a:endParaRPr lang="bg-BG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0" i="0" kern="1200" dirty="0" err="1"/>
            <a:t>Метриките</a:t>
          </a:r>
          <a:r>
            <a:rPr lang="ru-RU" sz="1000" b="0" i="0" kern="1200" dirty="0"/>
            <a:t> </a:t>
          </a:r>
          <a:r>
            <a:rPr lang="ru-RU" sz="1000" b="0" i="0" kern="1200" dirty="0" err="1"/>
            <a:t>трябва</a:t>
          </a:r>
          <a:r>
            <a:rPr lang="ru-RU" sz="1000" b="0" i="0" kern="1200" dirty="0"/>
            <a:t> да </a:t>
          </a:r>
          <a:r>
            <a:rPr lang="ru-RU" sz="1000" b="0" i="0" kern="1200" dirty="0" err="1"/>
            <a:t>бъдат</a:t>
          </a:r>
          <a:r>
            <a:rPr lang="ru-RU" sz="1000" b="0" i="0" kern="1200" dirty="0"/>
            <a:t> </a:t>
          </a:r>
          <a:r>
            <a:rPr lang="ru-RU" sz="1000" b="0" i="0" kern="1200" dirty="0" err="1"/>
            <a:t>разглеждани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като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помощни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ориентири</a:t>
          </a:r>
          <a:r>
            <a:rPr lang="ru-RU" sz="1000" b="0" i="0" kern="1200" dirty="0"/>
            <a:t>, а не </a:t>
          </a:r>
          <a:r>
            <a:rPr lang="ru-RU" sz="1000" b="0" i="0" kern="1200" dirty="0" err="1"/>
            <a:t>като</a:t>
          </a:r>
          <a:r>
            <a:rPr lang="ru-RU" sz="1000" b="0" i="0" kern="1200" dirty="0"/>
            <a:t> </a:t>
          </a:r>
          <a:r>
            <a:rPr lang="ru-RU" sz="1000" b="0" i="0" kern="1200" dirty="0" err="1"/>
            <a:t>самостоятелно</a:t>
          </a:r>
          <a:r>
            <a:rPr lang="ru-RU" sz="1000" b="0" i="0" kern="1200" dirty="0"/>
            <a:t> основание за </a:t>
          </a:r>
          <a:r>
            <a:rPr lang="ru-RU" sz="1000" b="0" i="0" kern="1200" dirty="0" err="1"/>
            <a:t>кадрови</a:t>
          </a:r>
          <a:r>
            <a:rPr lang="ru-RU" sz="1000" b="0" i="0" kern="1200" dirty="0"/>
            <a:t> решения, </a:t>
          </a:r>
          <a:r>
            <a:rPr lang="ru-RU" sz="1000" b="0" i="0" kern="1200" dirty="0" err="1"/>
            <a:t>финансиране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институционални</a:t>
          </a:r>
          <a:r>
            <a:rPr lang="ru-RU" sz="1000" b="0" i="0" kern="1200" dirty="0"/>
            <a:t> санкции или оценка на </a:t>
          </a:r>
          <a:r>
            <a:rPr lang="ru-RU" sz="1000" b="0" i="0" kern="1200" dirty="0" err="1"/>
            <a:t>качеството</a:t>
          </a:r>
          <a:r>
            <a:rPr lang="ru-RU" sz="1000" b="0" i="0" kern="1200" dirty="0"/>
            <a:t>. </a:t>
          </a:r>
          <a:endParaRPr lang="bg-BG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0" i="0" kern="1200" dirty="0" err="1"/>
            <a:t>Особено</a:t>
          </a:r>
          <a:r>
            <a:rPr lang="ru-RU" sz="1000" b="0" i="0" kern="1200" dirty="0"/>
            <a:t> важно е да се </a:t>
          </a:r>
          <a:r>
            <a:rPr lang="ru-RU" sz="1000" b="0" i="0" kern="1200" dirty="0" err="1"/>
            <a:t>различават</a:t>
          </a:r>
          <a:r>
            <a:rPr lang="ru-RU" sz="1000" b="0" i="0" kern="1200" dirty="0"/>
            <a:t> академично </a:t>
          </a:r>
          <a:r>
            <a:rPr lang="ru-RU" sz="1000" b="0" i="0" kern="1200" dirty="0" err="1"/>
            <a:t>цитиране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социална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видимост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политическо</a:t>
          </a:r>
          <a:r>
            <a:rPr lang="ru-RU" sz="1000" b="0" i="0" kern="1200" dirty="0"/>
            <a:t> </a:t>
          </a:r>
          <a:r>
            <a:rPr lang="ru-RU" sz="1000" b="0" i="0" kern="1200" dirty="0" err="1"/>
            <a:t>въздействие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употреба</a:t>
          </a:r>
          <a:r>
            <a:rPr lang="ru-RU" sz="1000" b="0" i="0" kern="1200" dirty="0"/>
            <a:t>, </a:t>
          </a:r>
          <a:r>
            <a:rPr lang="ru-RU" sz="1000" b="0" i="0" kern="1200" dirty="0" err="1"/>
            <a:t>иновационен</a:t>
          </a:r>
          <a:r>
            <a:rPr lang="ru-RU" sz="1000" b="0" i="0" kern="1200" dirty="0"/>
            <a:t> трансфер и реален научен принос.</a:t>
          </a:r>
          <a:endParaRPr lang="bg-BG" sz="1000" kern="1200" dirty="0"/>
        </a:p>
      </dsp:txBody>
      <dsp:txXfrm>
        <a:off x="0" y="3431621"/>
        <a:ext cx="10515239" cy="6189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1B9D5-0813-4D3C-918A-536A6BF4E283}">
      <dsp:nvSpPr>
        <dsp:cNvPr id="0" name=""/>
        <dsp:cNvSpPr/>
      </dsp:nvSpPr>
      <dsp:spPr>
        <a:xfrm>
          <a:off x="0" y="2033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61687-7F07-455C-B4F9-28BC9D4A9A80}">
      <dsp:nvSpPr>
        <dsp:cNvPr id="0" name=""/>
        <dsp:cNvSpPr/>
      </dsp:nvSpPr>
      <dsp:spPr>
        <a:xfrm>
          <a:off x="0" y="2033"/>
          <a:ext cx="10515239" cy="1386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Темата за AI платформите за научни изследвания е пряко свързана с отворената наука, управлението на научни данни, научната видимост и новите форми на академична отчетност. В програмата на Националното докторантско училище вече са включени теми за FAIR принципи, инструменти с изкуствен интелект, AI за търсене и изследователска работа, планове за управление на данни, репозитории, препринти, гражданска наука и алтернативни библиометрични бази и платформи [21].</a:t>
          </a:r>
          <a:endParaRPr lang="bg-BG" sz="1600" kern="1200"/>
        </a:p>
      </dsp:txBody>
      <dsp:txXfrm>
        <a:off x="0" y="2033"/>
        <a:ext cx="10515239" cy="1386704"/>
      </dsp:txXfrm>
    </dsp:sp>
    <dsp:sp modelId="{7F140E27-82C5-44EC-89AF-24C2DC836DB0}">
      <dsp:nvSpPr>
        <dsp:cNvPr id="0" name=""/>
        <dsp:cNvSpPr/>
      </dsp:nvSpPr>
      <dsp:spPr>
        <a:xfrm>
          <a:off x="0" y="1388737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753E00-67F5-452A-8819-FD69D14BFB1F}">
      <dsp:nvSpPr>
        <dsp:cNvPr id="0" name=""/>
        <dsp:cNvSpPr/>
      </dsp:nvSpPr>
      <dsp:spPr>
        <a:xfrm>
          <a:off x="0" y="1388737"/>
          <a:ext cx="10515239" cy="1386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В българския контекст темата има и институционално измерение. В работния документ за национална рамка за Data Stewardship е посочено, че функциите, свързани с управление на данни, са разпределени между библиотеки, IT звена, научна администрация и изследователи, без единна компетентностна рамка и координирана система [20]. AI платформите за научни изследвания попадат точно в тази междинна зона: те са едновременно библиотечен, информационен, изследователски и административно-аналитичен инструмент.</a:t>
          </a:r>
          <a:endParaRPr lang="bg-BG" sz="1600" kern="1200"/>
        </a:p>
      </dsp:txBody>
      <dsp:txXfrm>
        <a:off x="0" y="1388737"/>
        <a:ext cx="10515239" cy="1386704"/>
      </dsp:txXfrm>
    </dsp:sp>
    <dsp:sp modelId="{B68BDE88-14EB-478F-9819-13214CE6115E}">
      <dsp:nvSpPr>
        <dsp:cNvPr id="0" name=""/>
        <dsp:cNvSpPr/>
      </dsp:nvSpPr>
      <dsp:spPr>
        <a:xfrm>
          <a:off x="0" y="2775441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0E8CB7-DB79-4636-A8E0-03FC278C32A9}">
      <dsp:nvSpPr>
        <dsp:cNvPr id="0" name=""/>
        <dsp:cNvSpPr/>
      </dsp:nvSpPr>
      <dsp:spPr>
        <a:xfrm>
          <a:off x="0" y="2775441"/>
          <a:ext cx="10515239" cy="1386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Затова анализът не трябва да започва с въпроса коя платформа е най-добра, а с въпроса за каква дейност ще се използва: търсене на литература, бързо разбиране на тема, систематичен преглед, картографиране на поле, проверка на цитиране, институционална библиометрия, проследяване на видимост или анализ на научно въздействие.</a:t>
          </a:r>
          <a:endParaRPr lang="bg-BG" sz="1600" kern="1200"/>
        </a:p>
      </dsp:txBody>
      <dsp:txXfrm>
        <a:off x="0" y="2775441"/>
        <a:ext cx="10515239" cy="13867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E1E392-3DA6-4094-9E4C-74BA1DB2C6F2}">
      <dsp:nvSpPr>
        <dsp:cNvPr id="0" name=""/>
        <dsp:cNvSpPr/>
      </dsp:nvSpPr>
      <dsp:spPr>
        <a:xfrm>
          <a:off x="0" y="2124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987E24-1B02-4EE4-A894-61666F201987}">
      <dsp:nvSpPr>
        <dsp:cNvPr id="0" name=""/>
        <dsp:cNvSpPr/>
      </dsp:nvSpPr>
      <dsp:spPr>
        <a:xfrm>
          <a:off x="0" y="2124"/>
          <a:ext cx="10515239" cy="1448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Метричните показатели трябва да се разглеждат като различни измерения на циркулацията на научните резултати. Те не са взаимозаменяеми. Цитатите, употребата, социалната видимост, политическите споменавания и патентните връзки измерват различни процеси.</a:t>
          </a:r>
          <a:endParaRPr lang="bg-BG" sz="1900" kern="1200"/>
        </a:p>
      </dsp:txBody>
      <dsp:txXfrm>
        <a:off x="0" y="2124"/>
        <a:ext cx="10515239" cy="1448903"/>
      </dsp:txXfrm>
    </dsp:sp>
    <dsp:sp modelId="{FA4E714D-D00D-4A44-801E-DCCF146AF1F5}">
      <dsp:nvSpPr>
        <dsp:cNvPr id="0" name=""/>
        <dsp:cNvSpPr/>
      </dsp:nvSpPr>
      <dsp:spPr>
        <a:xfrm>
          <a:off x="0" y="1451028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EB5C67-EC9F-4EDC-9801-AA30AEF1CE7C}">
      <dsp:nvSpPr>
        <dsp:cNvPr id="0" name=""/>
        <dsp:cNvSpPr/>
      </dsp:nvSpPr>
      <dsp:spPr>
        <a:xfrm>
          <a:off x="0" y="1451028"/>
          <a:ext cx="10515239" cy="1448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Особено важно е да се подчертае, че алтернативните метрики не измерват същото като цитатите. Емпирични изследвания показват положителни, но сравнително слаби връзки между altmetrics и citations, което подкрепя тезата, че те са допълващи, а не заместващи показатели [19].</a:t>
          </a:r>
          <a:endParaRPr lang="bg-BG" sz="1900" kern="1200"/>
        </a:p>
      </dsp:txBody>
      <dsp:txXfrm>
        <a:off x="0" y="1451028"/>
        <a:ext cx="10515239" cy="1448903"/>
      </dsp:txXfrm>
    </dsp:sp>
    <dsp:sp modelId="{A216663E-6EE2-4EA0-9499-309B5B2E5039}">
      <dsp:nvSpPr>
        <dsp:cNvPr id="0" name=""/>
        <dsp:cNvSpPr/>
      </dsp:nvSpPr>
      <dsp:spPr>
        <a:xfrm>
          <a:off x="0" y="2899931"/>
          <a:ext cx="10515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1C2A99-CDE0-4839-96A7-268DCA50BC08}">
      <dsp:nvSpPr>
        <dsp:cNvPr id="0" name=""/>
        <dsp:cNvSpPr/>
      </dsp:nvSpPr>
      <dsp:spPr>
        <a:xfrm>
          <a:off x="0" y="2899931"/>
          <a:ext cx="10515239" cy="1448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Контекстуалните цитатни показатели са важна стъпка напред, защото броят на цитатите сам по себе си не показва дали дадена публикация е използвана като доказателство, като обект на критика или само като общо споменаване. Scite и Semantic Scholar са показателни примери за движение от „колко пъти е цитирано“ към „как е цитирано“.</a:t>
          </a:r>
          <a:endParaRPr lang="bg-BG" sz="1900" kern="1200"/>
        </a:p>
      </dsp:txBody>
      <dsp:txXfrm>
        <a:off x="0" y="2899931"/>
        <a:ext cx="10515239" cy="14489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AED1A6-DB40-4A06-87A2-D2D04D024CAD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B187F-B92F-493B-A2B9-F820FBDE803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63937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b="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b="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3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31</a:t>
            </a:fld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"/>
          <p:cNvSpPr txBox="1"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fld id="{1DB35E0F-3160-4327-B4F5-D6C6FB6FD5FD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lang="bg-BG"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B2D40E0D-E6AC-4DD4-9B42-10D3ACE1A099}" type="slidenum">
              <a:rPr lang="bg-BG" smtClean="0"/>
              <a:t>‹#›</a:t>
            </a:fld>
            <a:endParaRPr lang="bg-BG"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0236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2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Google Shape;69;p14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fld id="{1DB35E0F-3160-4327-B4F5-D6C6FB6FD5FD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70" name="Google Shape;70;p14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lang="bg-BG"/>
          </a:p>
        </p:txBody>
      </p:sp>
      <p:sp>
        <p:nvSpPr>
          <p:cNvPr id="71" name="Google Shape;71;p14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B2D40E0D-E6AC-4DD4-9B42-10D3ACE1A0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94007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Google Shape;75;p15"/>
          <p:cNvSpPr txBox="1">
            <a:spLocks noGrp="1"/>
          </p:cNvSpPr>
          <p:nvPr>
            <p:ph type="body" idx="2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5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fld id="{1DB35E0F-3160-4327-B4F5-D6C6FB6FD5FD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77" name="Google Shape;77;p15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lang="bg-BG"/>
          </a:p>
        </p:txBody>
      </p:sp>
      <p:sp>
        <p:nvSpPr>
          <p:cNvPr id="78" name="Google Shape;78;p15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B2D40E0D-E6AC-4DD4-9B42-10D3ACE1A0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98763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body" idx="1"/>
          </p:nvPr>
        </p:nvSpPr>
        <p:spPr>
          <a:xfrm rot="5400000">
            <a:off x="3920220" y="-1256580"/>
            <a:ext cx="4350960" cy="1051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Google Shape;19;p6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fld id="{1DB35E0F-3160-4327-B4F5-D6C6FB6FD5FD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20" name="Google Shape;20;p6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lang="bg-BG"/>
          </a:p>
        </p:txBody>
      </p:sp>
      <p:sp>
        <p:nvSpPr>
          <p:cNvPr id="21" name="Google Shape;21;p6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B2D40E0D-E6AC-4DD4-9B42-10D3ACE1A0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52931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>
            <a:spLocks noGrp="1"/>
          </p:cNvSpPr>
          <p:nvPr>
            <p:ph type="title"/>
          </p:nvPr>
        </p:nvSpPr>
        <p:spPr>
          <a:xfrm rot="5400000">
            <a:off x="7133580" y="1956420"/>
            <a:ext cx="5811480" cy="262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body" idx="1"/>
          </p:nvPr>
        </p:nvSpPr>
        <p:spPr>
          <a:xfrm rot="5400000">
            <a:off x="1799280" y="-596160"/>
            <a:ext cx="5811480" cy="773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Google Shape;25;p7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fld id="{1DB35E0F-3160-4327-B4F5-D6C6FB6FD5FD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26" name="Google Shape;26;p7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lang="bg-BG"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B2D40E0D-E6AC-4DD4-9B42-10D3ACE1A0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38528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8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fld id="{1DB35E0F-3160-4327-B4F5-D6C6FB6FD5FD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32" name="Google Shape;32;p8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lang="bg-BG"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B2D40E0D-E6AC-4DD4-9B42-10D3ACE1A0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41247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blank">
  <p:cSld name="Section 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1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9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fld id="{1DB35E0F-3160-4327-B4F5-D6C6FB6FD5FD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38" name="Google Shape;38;p9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lang="bg-BG"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B2D40E0D-E6AC-4DD4-9B42-10D3ACE1A0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62207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2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0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fld id="{1DB35E0F-3160-4327-B4F5-D6C6FB6FD5FD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45" name="Google Shape;45;p10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lang="bg-BG"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B2D40E0D-E6AC-4DD4-9B42-10D3ACE1A0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6704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2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3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4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Google Shape;53;p11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fld id="{1DB35E0F-3160-4327-B4F5-D6C6FB6FD5FD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54" name="Google Shape;54;p11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lang="bg-BG"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B2D40E0D-E6AC-4DD4-9B42-10D3ACE1A0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53017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fld id="{1DB35E0F-3160-4327-B4F5-D6C6FB6FD5FD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lang="bg-BG"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B2D40E0D-E6AC-4DD4-9B42-10D3ACE1A0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55770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fld id="{1DB35E0F-3160-4327-B4F5-D6C6FB6FD5FD}" type="datetimeFigureOut">
              <a:rPr lang="bg-BG" smtClean="0"/>
              <a:t>2.7.2026 г.</a:t>
            </a:fld>
            <a:endParaRPr lang="bg-BG"/>
          </a:p>
        </p:txBody>
      </p:sp>
      <p:sp>
        <p:nvSpPr>
          <p:cNvPr id="63" name="Google Shape;63;p13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lang="bg-BG"/>
          </a:p>
        </p:txBody>
      </p:sp>
      <p:sp>
        <p:nvSpPr>
          <p:cNvPr id="64" name="Google Shape;64;p13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B2D40E0D-E6AC-4DD4-9B42-10D3ACE1A0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6048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64986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simeonova@fmi.uni-sofia.b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holarcy.com/" TargetMode="External"/><Relationship Id="rId13" Type="http://schemas.openxmlformats.org/officeDocument/2006/relationships/hyperlink" Target="https://arxiv.org/abs/2512.16434" TargetMode="External"/><Relationship Id="rId18" Type="http://schemas.openxmlformats.org/officeDocument/2006/relationships/hyperlink" Target="https://www.connectedpapers.com/" TargetMode="External"/><Relationship Id="rId3" Type="http://schemas.openxmlformats.org/officeDocument/2006/relationships/hyperlink" Target="https://consensus.app/search/" TargetMode="External"/><Relationship Id="rId7" Type="http://schemas.openxmlformats.org/officeDocument/2006/relationships/hyperlink" Target="https://scispace.com/" TargetMode="External"/><Relationship Id="rId12" Type="http://schemas.openxmlformats.org/officeDocument/2006/relationships/hyperlink" Target="https://developers.openalex.org/" TargetMode="External"/><Relationship Id="rId17" Type="http://schemas.openxmlformats.org/officeDocument/2006/relationships/hyperlink" Target="https://www.researchrabbit.ai/" TargetMode="External"/><Relationship Id="rId2" Type="http://schemas.openxmlformats.org/officeDocument/2006/relationships/hyperlink" Target="https://elicit.com/solutions/systematic-review" TargetMode="External"/><Relationship Id="rId16" Type="http://schemas.openxmlformats.org/officeDocument/2006/relationships/hyperlink" Target="https://www.elsevier.com/insights/metrics/plumx" TargetMode="External"/><Relationship Id="rId20" Type="http://schemas.openxmlformats.org/officeDocument/2006/relationships/hyperlink" Target="https://www.cwts.nl/pdf/CWTS-WP-2014-001.pdf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semanticscholar.org/faq" TargetMode="External"/><Relationship Id="rId11" Type="http://schemas.openxmlformats.org/officeDocument/2006/relationships/hyperlink" Target="https://help.dimensions.ai/en/categories/2055553-metrics-and-indicators" TargetMode="External"/><Relationship Id="rId5" Type="http://schemas.openxmlformats.org/officeDocument/2006/relationships/hyperlink" Target="https://direct.mit.edu/qss/article/2/3/882/102990/scite-A-smart-citation-index-that-displays-the" TargetMode="External"/><Relationship Id="rId15" Type="http://schemas.openxmlformats.org/officeDocument/2006/relationships/hyperlink" Target="https://www.altmetric.com/" TargetMode="External"/><Relationship Id="rId10" Type="http://schemas.openxmlformats.org/officeDocument/2006/relationships/hyperlink" Target="https://webofscience.zendesk.com/hc/en-us/articles/31437630410129-Web-of-Science-Research-Assistant" TargetMode="External"/><Relationship Id="rId19" Type="http://schemas.openxmlformats.org/officeDocument/2006/relationships/hyperlink" Target="https://www.litmaps.com/" TargetMode="External"/><Relationship Id="rId4" Type="http://schemas.openxmlformats.org/officeDocument/2006/relationships/hyperlink" Target="https://consensus.app/home/blog/introducing-the-consensus-meter/" TargetMode="External"/><Relationship Id="rId9" Type="http://schemas.openxmlformats.org/officeDocument/2006/relationships/hyperlink" Target="https://www.elsevier.com/products/scopus/scopus-ai" TargetMode="External"/><Relationship Id="rId14" Type="http://schemas.openxmlformats.org/officeDocument/2006/relationships/hyperlink" Target="https://about.lens.org/in4m-ranking-institutional-influence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3644934" y="1143720"/>
            <a:ext cx="6254076" cy="119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r>
              <a:rPr lang="en-US" sz="2400" dirty="0" err="1">
                <a:solidFill>
                  <a:srgbClr val="157880"/>
                </a:solidFill>
              </a:rPr>
              <a:t>Altmetrics</a:t>
            </a:r>
            <a:r>
              <a:rPr lang="en-US" sz="2400" dirty="0">
                <a:solidFill>
                  <a:srgbClr val="157880"/>
                </a:solidFill>
              </a:rPr>
              <a:t>, Open Science and Responsible Research Assessment: Current Trends and Challenges</a:t>
            </a:r>
            <a:endParaRPr lang="bg-BG" sz="2400" dirty="0">
              <a:solidFill>
                <a:srgbClr val="157880"/>
              </a:solidFill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2352583" y="3381500"/>
            <a:ext cx="7993692" cy="798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3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Доц.д</a:t>
            </a:r>
            <a:r>
              <a:rPr lang="bg-BG" sz="2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-р Валерия Симеонова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300" dirty="0">
                <a:solidFill>
                  <a:schemeClr val="dk1"/>
                </a:solidFill>
              </a:rPr>
              <a:t>ФМИ при СУ“ Св. Климент Охридски“, УНИТе</a:t>
            </a:r>
            <a:endParaRPr sz="2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" descr="A logo with a circle and arrow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3720" y="542160"/>
            <a:ext cx="2138760" cy="1252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4400" dirty="0">
                <a:latin typeface="Calibri" panose="020F0502020204030204" pitchFamily="34" charset="0"/>
                <a:cs typeface="Times New Roman" panose="02020603050405020304" pitchFamily="18" charset="0"/>
              </a:rPr>
              <a:t>Съвременни </a:t>
            </a:r>
            <a:r>
              <a:rPr lang="en-US" sz="4400" dirty="0">
                <a:latin typeface="Calibri" panose="020F0502020204030204" pitchFamily="34" charset="0"/>
                <a:cs typeface="Times New Roman" panose="02020603050405020304" pitchFamily="18" charset="0"/>
              </a:rPr>
              <a:t>AI </a:t>
            </a:r>
            <a:r>
              <a:rPr lang="bg-BG" sz="4400" dirty="0">
                <a:latin typeface="Calibri" panose="020F0502020204030204" pitchFamily="34" charset="0"/>
                <a:cs typeface="Times New Roman" panose="02020603050405020304" pitchFamily="18" charset="0"/>
              </a:rPr>
              <a:t>платформи</a:t>
            </a:r>
            <a:endParaRPr lang="bg-BG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2EDA744-B754-4D76-B8C3-9927B7D031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4958883"/>
              </p:ext>
            </p:extLst>
          </p:nvPr>
        </p:nvGraphicFramePr>
        <p:xfrm>
          <a:off x="838080" y="1825560"/>
          <a:ext cx="10515240" cy="4164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6729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641639"/>
          </a:xfrm>
        </p:spPr>
        <p:txBody>
          <a:bodyPr/>
          <a:lstStyle/>
          <a:p>
            <a:r>
              <a:rPr lang="bg-BG" dirty="0"/>
              <a:t>Библиометрични и </a:t>
            </a:r>
            <a:r>
              <a:rPr lang="en-US" dirty="0"/>
              <a:t>research intelligence </a:t>
            </a:r>
            <a:r>
              <a:rPr lang="bg-BG" dirty="0"/>
              <a:t>платформи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34BFCD1-83BD-4C15-BFEE-42694150B02F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1681307"/>
              </p:ext>
            </p:extLst>
          </p:nvPr>
        </p:nvGraphicFramePr>
        <p:xfrm>
          <a:off x="838080" y="1375794"/>
          <a:ext cx="10515600" cy="4785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2228">
                  <a:extLst>
                    <a:ext uri="{9D8B030D-6E8A-4147-A177-3AD203B41FA5}">
                      <a16:colId xmlns:a16="http://schemas.microsoft.com/office/drawing/2014/main" val="2730076748"/>
                    </a:ext>
                  </a:extLst>
                </a:gridCol>
                <a:gridCol w="3155597">
                  <a:extLst>
                    <a:ext uri="{9D8B030D-6E8A-4147-A177-3AD203B41FA5}">
                      <a16:colId xmlns:a16="http://schemas.microsoft.com/office/drawing/2014/main" val="1621026973"/>
                    </a:ext>
                  </a:extLst>
                </a:gridCol>
                <a:gridCol w="3257921">
                  <a:extLst>
                    <a:ext uri="{9D8B030D-6E8A-4147-A177-3AD203B41FA5}">
                      <a16:colId xmlns:a16="http://schemas.microsoft.com/office/drawing/2014/main" val="4022620619"/>
                    </a:ext>
                  </a:extLst>
                </a:gridCol>
                <a:gridCol w="2599854">
                  <a:extLst>
                    <a:ext uri="{9D8B030D-6E8A-4147-A177-3AD203B41FA5}">
                      <a16:colId xmlns:a16="http://schemas.microsoft.com/office/drawing/2014/main" val="3726115118"/>
                    </a:ext>
                  </a:extLst>
                </a:gridCol>
              </a:tblGrid>
              <a:tr h="377505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Платформа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 dirty="0">
                          <a:effectLst/>
                        </a:rPr>
                        <a:t>AI и </a:t>
                      </a:r>
                      <a:r>
                        <a:rPr lang="en-US" sz="1200" dirty="0" err="1">
                          <a:effectLst/>
                        </a:rPr>
                        <a:t>аналитични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функции</a:t>
                      </a:r>
                      <a:endParaRPr lang="bg-BG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 dirty="0" err="1">
                          <a:effectLst/>
                        </a:rPr>
                        <a:t>Метрики</a:t>
                      </a:r>
                      <a:r>
                        <a:rPr lang="en-US" sz="1200" dirty="0">
                          <a:effectLst/>
                        </a:rPr>
                        <a:t> и </a:t>
                      </a:r>
                      <a:r>
                        <a:rPr lang="en-US" sz="1200" dirty="0" err="1">
                          <a:effectLst/>
                        </a:rPr>
                        <a:t>индикатори</a:t>
                      </a:r>
                      <a:endParaRPr lang="bg-BG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Коментар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extLst>
                  <a:ext uri="{0D108BD9-81ED-4DB2-BD59-A6C34878D82A}">
                    <a16:rowId xmlns:a16="http://schemas.microsoft.com/office/drawing/2014/main" val="3804242870"/>
                  </a:ext>
                </a:extLst>
              </a:tr>
              <a:tr h="1510037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Scopus AI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Търсене с естествен език, summary, expanded summary, concept map, foundational documents, topic experts, препоръчани заявки и Deep Research. Elsevier посочва, че Scopus AI използва метаданни, резюмета и авторски профили в Scopus [8].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Цитатни данни на Scopus, авторски профили, тематични експерти, foundational documents. В зависимост от абонамента може да се комбинира с CiteScore, h-index и SciVal индикатори.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Подходящ за институции с абонамент за Scopus. Силен в curated корпус, но ограничен до обхвата и правилата на Scopus.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extLst>
                  <a:ext uri="{0D108BD9-81ED-4DB2-BD59-A6C34878D82A}">
                    <a16:rowId xmlns:a16="http://schemas.microsoft.com/office/drawing/2014/main" val="1713250870"/>
                  </a:ext>
                </a:extLst>
              </a:tr>
              <a:tr h="784354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Web of Science Research Assistant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Генеративен AI върху Web of Science Core Collection: natural language и multilingual search, кратки overview отговори, task-based guidance и визуализации [9].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Цитатни данни на Web of Science, JCR/JIF, Highly Cited Papers, author и institutional indicators, според достъпа.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Подходящ за официални академични справки и за институции, които вече работят с Web of Science.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extLst>
                  <a:ext uri="{0D108BD9-81ED-4DB2-BD59-A6C34878D82A}">
                    <a16:rowId xmlns:a16="http://schemas.microsoft.com/office/drawing/2014/main" val="1143548304"/>
                  </a:ext>
                </a:extLst>
              </a:tr>
              <a:tr h="98389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Dimensions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Свързва публикации, datasets, grants, clinical trials, patents и policy documents. Платформата е силна за проследяване на връзката между финансиране, резултати и въздействие.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Publication citations, recent citations, Field Citation Ratio, Relative Citation Ratio, Altmetric Attention Score [10].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Много полезна за анализ на пълния изследователски цикъл, особено при проекти и политики.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extLst>
                  <a:ext uri="{0D108BD9-81ED-4DB2-BD59-A6C34878D82A}">
                    <a16:rowId xmlns:a16="http://schemas.microsoft.com/office/drawing/2014/main" val="2993497577"/>
                  </a:ext>
                </a:extLst>
              </a:tr>
              <a:tr h="112924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OpenAlex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Отворен каталог на глобалната научна система с API и data snapshot; обхваща works, authors, institutions, sources, topics и други обекти [11].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cited_by_count, works count, open access status, topics, институционални и авторски връзки; позволява собствени индикатори.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 dirty="0" err="1">
                          <a:effectLst/>
                        </a:rPr>
                        <a:t>Най-важната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отворена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алтернатива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за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прозрачни</a:t>
                      </a:r>
                      <a:r>
                        <a:rPr lang="en-US" sz="1200" dirty="0">
                          <a:effectLst/>
                        </a:rPr>
                        <a:t> и </a:t>
                      </a:r>
                      <a:r>
                        <a:rPr lang="en-US" sz="1200" dirty="0" err="1">
                          <a:effectLst/>
                        </a:rPr>
                        <a:t>възпроизводими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анализи</a:t>
                      </a:r>
                      <a:r>
                        <a:rPr lang="en-US" sz="1200" dirty="0">
                          <a:effectLst/>
                        </a:rPr>
                        <a:t>. </a:t>
                      </a:r>
                      <a:r>
                        <a:rPr lang="en-US" sz="1200" dirty="0" err="1">
                          <a:effectLst/>
                        </a:rPr>
                        <a:t>Изисква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почистване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на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метаданните</a:t>
                      </a:r>
                      <a:r>
                        <a:rPr lang="en-US" sz="1200" dirty="0">
                          <a:effectLst/>
                        </a:rPr>
                        <a:t> и </a:t>
                      </a:r>
                      <a:r>
                        <a:rPr lang="en-US" sz="1200" dirty="0" err="1">
                          <a:effectLst/>
                        </a:rPr>
                        <a:t>критична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употреба</a:t>
                      </a:r>
                      <a:r>
                        <a:rPr lang="en-US" sz="1200" dirty="0">
                          <a:effectLst/>
                        </a:rPr>
                        <a:t> [12].</a:t>
                      </a:r>
                      <a:endParaRPr lang="bg-BG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extLst>
                  <a:ext uri="{0D108BD9-81ED-4DB2-BD59-A6C34878D82A}">
                    <a16:rowId xmlns:a16="http://schemas.microsoft.com/office/drawing/2014/main" val="1379582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9769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Библиометрични и </a:t>
            </a:r>
            <a:r>
              <a:rPr lang="en-US" dirty="0"/>
              <a:t>research intelligence </a:t>
            </a:r>
            <a:r>
              <a:rPr lang="bg-BG" dirty="0"/>
              <a:t>платформи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34BFCD1-83BD-4C15-BFEE-42694150B02F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3355097"/>
              </p:ext>
            </p:extLst>
          </p:nvPr>
        </p:nvGraphicFramePr>
        <p:xfrm>
          <a:off x="837720" y="1515232"/>
          <a:ext cx="10515600" cy="44211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2228">
                  <a:extLst>
                    <a:ext uri="{9D8B030D-6E8A-4147-A177-3AD203B41FA5}">
                      <a16:colId xmlns:a16="http://schemas.microsoft.com/office/drawing/2014/main" val="2730076748"/>
                    </a:ext>
                  </a:extLst>
                </a:gridCol>
                <a:gridCol w="2905340">
                  <a:extLst>
                    <a:ext uri="{9D8B030D-6E8A-4147-A177-3AD203B41FA5}">
                      <a16:colId xmlns:a16="http://schemas.microsoft.com/office/drawing/2014/main" val="1621026973"/>
                    </a:ext>
                  </a:extLst>
                </a:gridCol>
                <a:gridCol w="2954956">
                  <a:extLst>
                    <a:ext uri="{9D8B030D-6E8A-4147-A177-3AD203B41FA5}">
                      <a16:colId xmlns:a16="http://schemas.microsoft.com/office/drawing/2014/main" val="4022620619"/>
                    </a:ext>
                  </a:extLst>
                </a:gridCol>
                <a:gridCol w="3153076">
                  <a:extLst>
                    <a:ext uri="{9D8B030D-6E8A-4147-A177-3AD203B41FA5}">
                      <a16:colId xmlns:a16="http://schemas.microsoft.com/office/drawing/2014/main" val="3726115118"/>
                    </a:ext>
                  </a:extLst>
                </a:gridCol>
              </a:tblGrid>
              <a:tr h="276028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Платформа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AI и аналитични функции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Метрики и индикатори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Коментар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extLst>
                  <a:ext uri="{0D108BD9-81ED-4DB2-BD59-A6C34878D82A}">
                    <a16:rowId xmlns:a16="http://schemas.microsoft.com/office/drawing/2014/main" val="3804242870"/>
                  </a:ext>
                </a:extLst>
              </a:tr>
              <a:tr h="1381714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The Lens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Интегрира научни публикации и патентна информация. In4M картографира влиянието на академични резултати върху academia, enterprise и innovation [13].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 dirty="0">
                          <a:effectLst/>
                        </a:rPr>
                        <a:t>Patent citations, scholarly citations, institutional influence, author/inventor profiles.</a:t>
                      </a:r>
                      <a:endParaRPr lang="bg-BG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 dirty="0" err="1">
                          <a:effectLst/>
                        </a:rPr>
                        <a:t>Особено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полезна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при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анализ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на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иновационен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трансфер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патентни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цитирания</a:t>
                      </a:r>
                      <a:r>
                        <a:rPr lang="en-US" sz="1200" dirty="0">
                          <a:effectLst/>
                        </a:rPr>
                        <a:t> и </a:t>
                      </a:r>
                      <a:r>
                        <a:rPr lang="en-US" sz="1200" dirty="0" err="1">
                          <a:effectLst/>
                        </a:rPr>
                        <a:t>връзка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между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наука</a:t>
                      </a:r>
                      <a:r>
                        <a:rPr lang="en-US" sz="1200" dirty="0">
                          <a:effectLst/>
                        </a:rPr>
                        <a:t> и </a:t>
                      </a:r>
                      <a:r>
                        <a:rPr lang="en-US" sz="1200" dirty="0" err="1">
                          <a:effectLst/>
                        </a:rPr>
                        <a:t>индустрия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bg-BG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extLst>
                  <a:ext uri="{0D108BD9-81ED-4DB2-BD59-A6C34878D82A}">
                    <a16:rowId xmlns:a16="http://schemas.microsoft.com/office/drawing/2014/main" val="1685816195"/>
                  </a:ext>
                </a:extLst>
              </a:tr>
              <a:tr h="1381714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Altmetric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Проследява онлайн внимание към научни резултати в социални медии, новини, политики и други онлайн източници [14].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Altmetric Attention Score, mentions by source, policy mentions, news mentions, patent mentions, social media attention.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Добра за видимост извън академичното цитиране. Не измерва пряко качество.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extLst>
                  <a:ext uri="{0D108BD9-81ED-4DB2-BD59-A6C34878D82A}">
                    <a16:rowId xmlns:a16="http://schemas.microsoft.com/office/drawing/2014/main" val="99259899"/>
                  </a:ext>
                </a:extLst>
              </a:tr>
              <a:tr h="1381714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PlumX Metrics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Показва взаимодействието с научни резултати в онлайн среда. Метриките са организирани в пет категории [15].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>
                          <a:effectLst/>
                        </a:rPr>
                        <a:t>Citations, Usage, Captures, Mentions, Social Media.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200" dirty="0" err="1">
                          <a:effectLst/>
                        </a:rPr>
                        <a:t>Подходяща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рамка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за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разграничаване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между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цитиране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употреба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запазване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споменаване</a:t>
                      </a:r>
                      <a:r>
                        <a:rPr lang="en-US" sz="1200" dirty="0">
                          <a:effectLst/>
                        </a:rPr>
                        <a:t> и </a:t>
                      </a:r>
                      <a:r>
                        <a:rPr lang="en-US" sz="1200" dirty="0" err="1">
                          <a:effectLst/>
                        </a:rPr>
                        <a:t>социална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видимост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bg-BG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84" marR="56984" marT="0" marB="0" anchor="ctr"/>
                </a:tc>
                <a:extLst>
                  <a:ext uri="{0D108BD9-81ED-4DB2-BD59-A6C34878D82A}">
                    <a16:rowId xmlns:a16="http://schemas.microsoft.com/office/drawing/2014/main" val="2128519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703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Метрични показатели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7EE8711-85BD-4703-8B4F-E32134C2FC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5123521"/>
              </p:ext>
            </p:extLst>
          </p:nvPr>
        </p:nvGraphicFramePr>
        <p:xfrm>
          <a:off x="838080" y="1825560"/>
          <a:ext cx="10515240" cy="4350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9565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549360"/>
          </a:xfrm>
        </p:spPr>
        <p:txBody>
          <a:bodyPr/>
          <a:lstStyle/>
          <a:p>
            <a:r>
              <a:rPr lang="bg-BG" dirty="0"/>
              <a:t>Метрични показатели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4AD8670-0860-46B7-840C-B6C541A48D9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92239701"/>
              </p:ext>
            </p:extLst>
          </p:nvPr>
        </p:nvGraphicFramePr>
        <p:xfrm>
          <a:off x="838200" y="914400"/>
          <a:ext cx="10515600" cy="51387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8824">
                  <a:extLst>
                    <a:ext uri="{9D8B030D-6E8A-4147-A177-3AD203B41FA5}">
                      <a16:colId xmlns:a16="http://schemas.microsoft.com/office/drawing/2014/main" val="2331389104"/>
                    </a:ext>
                  </a:extLst>
                </a:gridCol>
                <a:gridCol w="2889854">
                  <a:extLst>
                    <a:ext uri="{9D8B030D-6E8A-4147-A177-3AD203B41FA5}">
                      <a16:colId xmlns:a16="http://schemas.microsoft.com/office/drawing/2014/main" val="849293001"/>
                    </a:ext>
                  </a:extLst>
                </a:gridCol>
                <a:gridCol w="2427068">
                  <a:extLst>
                    <a:ext uri="{9D8B030D-6E8A-4147-A177-3AD203B41FA5}">
                      <a16:colId xmlns:a16="http://schemas.microsoft.com/office/drawing/2014/main" val="49078921"/>
                    </a:ext>
                  </a:extLst>
                </a:gridCol>
                <a:gridCol w="2889854">
                  <a:extLst>
                    <a:ext uri="{9D8B030D-6E8A-4147-A177-3AD203B41FA5}">
                      <a16:colId xmlns:a16="http://schemas.microsoft.com/office/drawing/2014/main" val="2106626866"/>
                    </a:ext>
                  </a:extLst>
                </a:gridCol>
              </a:tblGrid>
              <a:tr h="267843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800">
                          <a:effectLst/>
                        </a:rPr>
                        <a:t>Тип показател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800" dirty="0" err="1">
                          <a:effectLst/>
                        </a:rPr>
                        <a:t>Какво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измерва</a:t>
                      </a:r>
                      <a:endParaRPr lang="bg-BG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800">
                          <a:effectLst/>
                        </a:rPr>
                        <a:t>Примери за платформи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800">
                          <a:effectLst/>
                        </a:rPr>
                        <a:t>Интерпретация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extLst>
                  <a:ext uri="{0D108BD9-81ED-4DB2-BD59-A6C34878D82A}">
                    <a16:rowId xmlns:a16="http://schemas.microsoft.com/office/drawing/2014/main" val="2018925272"/>
                  </a:ext>
                </a:extLst>
              </a:tr>
              <a:tr h="1028935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Класически цитатни показатели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Колко пъти дадена публикация, автор или източник е цитиран.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Scopus, Web of Science, Semantic Scholar, Dimensions, OpenAlex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Показват академична употреба, но са зависими от дисциплина, възраст на публикацията, език и покритие на базата.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extLst>
                  <a:ext uri="{0D108BD9-81ED-4DB2-BD59-A6C34878D82A}">
                    <a16:rowId xmlns:a16="http://schemas.microsoft.com/office/drawing/2014/main" val="917738678"/>
                  </a:ext>
                </a:extLst>
              </a:tr>
              <a:tr h="1028935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Нормализирани цитатни показатели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Цитиране спрямо очакваното за област, година и тип публикация.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Dimensions, Scopus/SciVal, Web of Science/InCites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По-подходящи за сравнения между области, но изискват ясно разбиране на нормализацията.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extLst>
                  <a:ext uri="{0D108BD9-81ED-4DB2-BD59-A6C34878D82A}">
                    <a16:rowId xmlns:a16="http://schemas.microsoft.com/office/drawing/2014/main" val="4026051433"/>
                  </a:ext>
                </a:extLst>
              </a:tr>
              <a:tr h="1028935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Контекстуални цитатни показатели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Как е използвана публикацията в текста на цитиращата работа.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Scite, Semantic Scholar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Разграничават подкрепа, оспорване, споменаване или силно влияние. Подобряват качеството на citation analysis.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extLst>
                  <a:ext uri="{0D108BD9-81ED-4DB2-BD59-A6C34878D82A}">
                    <a16:rowId xmlns:a16="http://schemas.microsoft.com/office/drawing/2014/main" val="3550844871"/>
                  </a:ext>
                </a:extLst>
              </a:tr>
              <a:tr h="1028935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 dirty="0" err="1">
                          <a:effectLst/>
                        </a:rPr>
                        <a:t>Графови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показатели</a:t>
                      </a:r>
                      <a:endParaRPr lang="bg-BG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Връзки между публикации, автори, теми и цитатни мрежи.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ResearchRabbit, Connected Papers, Litmaps, Semantic Scholar, Lens</a:t>
                      </a:r>
                      <a:endParaRPr lang="bg-BG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 dirty="0" err="1">
                          <a:effectLst/>
                        </a:rPr>
                        <a:t>Помагат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за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картографиране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на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поле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но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не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трябва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да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се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тълкуват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като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пряка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оценка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на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качество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endParaRPr lang="bg-BG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/>
                </a:tc>
                <a:extLst>
                  <a:ext uri="{0D108BD9-81ED-4DB2-BD59-A6C34878D82A}">
                    <a16:rowId xmlns:a16="http://schemas.microsoft.com/office/drawing/2014/main" val="2459309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3360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Метрични показатели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4AD8670-0860-46B7-840C-B6C541A48D9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4735481"/>
              </p:ext>
            </p:extLst>
          </p:nvPr>
        </p:nvGraphicFramePr>
        <p:xfrm>
          <a:off x="0" y="1824038"/>
          <a:ext cx="10515600" cy="49117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8824">
                  <a:extLst>
                    <a:ext uri="{9D8B030D-6E8A-4147-A177-3AD203B41FA5}">
                      <a16:colId xmlns:a16="http://schemas.microsoft.com/office/drawing/2014/main" val="2331389104"/>
                    </a:ext>
                  </a:extLst>
                </a:gridCol>
                <a:gridCol w="2889854">
                  <a:extLst>
                    <a:ext uri="{9D8B030D-6E8A-4147-A177-3AD203B41FA5}">
                      <a16:colId xmlns:a16="http://schemas.microsoft.com/office/drawing/2014/main" val="849293001"/>
                    </a:ext>
                  </a:extLst>
                </a:gridCol>
                <a:gridCol w="1980966">
                  <a:extLst>
                    <a:ext uri="{9D8B030D-6E8A-4147-A177-3AD203B41FA5}">
                      <a16:colId xmlns:a16="http://schemas.microsoft.com/office/drawing/2014/main" val="49078921"/>
                    </a:ext>
                  </a:extLst>
                </a:gridCol>
                <a:gridCol w="3335956">
                  <a:extLst>
                    <a:ext uri="{9D8B030D-6E8A-4147-A177-3AD203B41FA5}">
                      <a16:colId xmlns:a16="http://schemas.microsoft.com/office/drawing/2014/main" val="2106626866"/>
                    </a:ext>
                  </a:extLst>
                </a:gridCol>
              </a:tblGrid>
              <a:tr h="273724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Тип показател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Какво измерва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Примери за платформи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Интерпретация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extLst>
                  <a:ext uri="{0D108BD9-81ED-4DB2-BD59-A6C34878D82A}">
                    <a16:rowId xmlns:a16="http://schemas.microsoft.com/office/drawing/2014/main" val="2018925272"/>
                  </a:ext>
                </a:extLst>
              </a:tr>
              <a:tr h="1051527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Алтернативни метрики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Онлайн внимание, медийно и социално присъствие, policy и patent mentions.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Altmetric, PlumX, Dimensions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 dirty="0" err="1">
                          <a:effectLst/>
                        </a:rPr>
                        <a:t>Показват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видимост</a:t>
                      </a:r>
                      <a:r>
                        <a:rPr lang="en-US" sz="1600" dirty="0">
                          <a:effectLst/>
                        </a:rPr>
                        <a:t> и </a:t>
                      </a:r>
                      <a:r>
                        <a:rPr lang="en-US" sz="1600" dirty="0" err="1">
                          <a:effectLst/>
                        </a:rPr>
                        <a:t>потенциално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обществено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въздействие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Не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са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заместител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на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цитатите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endParaRPr lang="bg-BG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extLst>
                  <a:ext uri="{0D108BD9-81ED-4DB2-BD59-A6C34878D82A}">
                    <a16:rowId xmlns:a16="http://schemas.microsoft.com/office/drawing/2014/main" val="1261534788"/>
                  </a:ext>
                </a:extLst>
              </a:tr>
              <a:tr h="784024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Показатели за употреба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Downloads, views, saves, captures, readers.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PlumX, издателски платформи, репозитории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Показват интерес и употреба, особено при нови публикации, но са зависими от платформата.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extLst>
                  <a:ext uri="{0D108BD9-81ED-4DB2-BD59-A6C34878D82A}">
                    <a16:rowId xmlns:a16="http://schemas.microsoft.com/office/drawing/2014/main" val="3072830430"/>
                  </a:ext>
                </a:extLst>
              </a:tr>
              <a:tr h="1051527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Иновационни показатели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Цитиране в патенти, връзка с индустрия и технологичен трансфер.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Lens, Dimensions, Altmetric, PlumX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Полезни при приложни науки, инженерни области, биомедицина и технологични разработки.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extLst>
                  <a:ext uri="{0D108BD9-81ED-4DB2-BD59-A6C34878D82A}">
                    <a16:rowId xmlns:a16="http://schemas.microsoft.com/office/drawing/2014/main" val="2806125918"/>
                  </a:ext>
                </a:extLst>
              </a:tr>
              <a:tr h="1319030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 dirty="0" err="1">
                          <a:effectLst/>
                        </a:rPr>
                        <a:t>Показатели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за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отворена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наука</a:t>
                      </a:r>
                      <a:endParaRPr lang="bg-BG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Open access status, datasets, repositories, preprints, software/code availability.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OpenAlex, Dimensions, Semantic Scholar, DataCite/Crossref-базирани инструменти</a:t>
                      </a:r>
                      <a:endParaRPr lang="bg-BG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200"/>
                        </a:spcAft>
                      </a:pPr>
                      <a:r>
                        <a:rPr lang="en-US" sz="1600" dirty="0" err="1">
                          <a:effectLst/>
                        </a:rPr>
                        <a:t>Подходящи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за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анализ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на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прозрачност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достъпност</a:t>
                      </a:r>
                      <a:r>
                        <a:rPr lang="en-US" sz="1600" dirty="0">
                          <a:effectLst/>
                        </a:rPr>
                        <a:t> и </a:t>
                      </a:r>
                      <a:r>
                        <a:rPr lang="en-US" sz="1600" dirty="0" err="1">
                          <a:effectLst/>
                        </a:rPr>
                        <a:t>повторна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употреба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но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често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изискват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обогатяване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на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метаданни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endParaRPr lang="bg-BG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47" marR="67647" marT="0" marB="0" anchor="ctr"/>
                </a:tc>
                <a:extLst>
                  <a:ext uri="{0D108BD9-81ED-4DB2-BD59-A6C34878D82A}">
                    <a16:rowId xmlns:a16="http://schemas.microsoft.com/office/drawing/2014/main" val="5074793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578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Платформи за алтернативни метрики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DE3D6FE-3E68-4E47-958C-308A68F9BE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3554326"/>
              </p:ext>
            </p:extLst>
          </p:nvPr>
        </p:nvGraphicFramePr>
        <p:xfrm>
          <a:off x="838080" y="1825560"/>
          <a:ext cx="10515240" cy="4350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7255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Какво измерват </a:t>
            </a:r>
            <a:r>
              <a:rPr lang="en-US" dirty="0" err="1"/>
              <a:t>altmetrics</a:t>
            </a:r>
            <a:endParaRPr lang="bg-BG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1587928-ACD6-420C-A0B2-E5A6F909223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18979615"/>
              </p:ext>
            </p:extLst>
          </p:nvPr>
        </p:nvGraphicFramePr>
        <p:xfrm>
          <a:off x="838080" y="1690200"/>
          <a:ext cx="9966959" cy="29660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5032">
                  <a:extLst>
                    <a:ext uri="{9D8B030D-6E8A-4147-A177-3AD203B41FA5}">
                      <a16:colId xmlns:a16="http://schemas.microsoft.com/office/drawing/2014/main" val="3539448745"/>
                    </a:ext>
                  </a:extLst>
                </a:gridCol>
                <a:gridCol w="5031863">
                  <a:extLst>
                    <a:ext uri="{9D8B030D-6E8A-4147-A177-3AD203B41FA5}">
                      <a16:colId xmlns:a16="http://schemas.microsoft.com/office/drawing/2014/main" val="2040840523"/>
                    </a:ext>
                  </a:extLst>
                </a:gridCol>
                <a:gridCol w="3290064">
                  <a:extLst>
                    <a:ext uri="{9D8B030D-6E8A-4147-A177-3AD203B41FA5}">
                      <a16:colId xmlns:a16="http://schemas.microsoft.com/office/drawing/2014/main" val="1106803142"/>
                    </a:ext>
                  </a:extLst>
                </a:gridCol>
              </a:tblGrid>
              <a:tr h="405692">
                <a:tc>
                  <a:txBody>
                    <a:bodyPr/>
                    <a:lstStyle/>
                    <a:p>
                      <a:r>
                        <a:rPr lang="en-US"/>
                        <a:t>Клас сигнали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Какво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измерва</a:t>
                      </a:r>
                      <a:endParaRPr lang="bg-BG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Примери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7085928"/>
                  </a:ext>
                </a:extLst>
              </a:tr>
              <a:tr h="405692">
                <a:tc>
                  <a:txBody>
                    <a:bodyPr/>
                    <a:lstStyle/>
                    <a:p>
                      <a:r>
                        <a:rPr lang="en-US"/>
                        <a:t>Attention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Видимост, обсъждане, медийно и социално внимание.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News, blogs, X/Bluesky, Reddit, YouTube, Wikipedia.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6913223"/>
                  </a:ext>
                </a:extLst>
              </a:tr>
              <a:tr h="405692">
                <a:tc>
                  <a:txBody>
                    <a:bodyPr/>
                    <a:lstStyle/>
                    <a:p>
                      <a:r>
                        <a:rPr lang="en-US"/>
                        <a:t>Usage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Достъп, четене, изтегляне, гледане.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Abstract views, full-text views, downloads, repository usage.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0536644"/>
                  </a:ext>
                </a:extLst>
              </a:tr>
              <a:tr h="405692">
                <a:tc>
                  <a:txBody>
                    <a:bodyPr/>
                    <a:lstStyle/>
                    <a:p>
                      <a:r>
                        <a:rPr lang="en-US"/>
                        <a:t>Capture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Запазване за бъдещо четене или работа.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Mendeley readers, exports, bookmarks, saves.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0868964"/>
                  </a:ext>
                </a:extLst>
              </a:tr>
              <a:tr h="405692">
                <a:tc>
                  <a:txBody>
                    <a:bodyPr/>
                    <a:lstStyle/>
                    <a:p>
                      <a:r>
                        <a:rPr lang="en-US"/>
                        <a:t>Reuse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Повторна употреба на данни, софтуер, методи, материали.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Dataset citations, software citations, forks, reanalysis.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8138942"/>
                  </a:ext>
                </a:extLst>
              </a:tr>
              <a:tr h="405692">
                <a:tc>
                  <a:txBody>
                    <a:bodyPr/>
                    <a:lstStyle/>
                    <a:p>
                      <a:r>
                        <a:rPr lang="en-US"/>
                        <a:t>Policy/practice uptake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Навлизане в политики, клинични указания, стандарти, патенти.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Policy citations, clinical guideline citations, patent citations.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9667640"/>
                  </a:ext>
                </a:extLst>
              </a:tr>
              <a:tr h="405692">
                <a:tc>
                  <a:txBody>
                    <a:bodyPr/>
                    <a:lstStyle/>
                    <a:p>
                      <a:r>
                        <a:rPr lang="en-US"/>
                        <a:t>Educational uptake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Употреба в обучение и учебни ресурси.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Syllabus mentions, OER reuse, course reading lists.</a:t>
                      </a:r>
                      <a:endParaRPr lang="bg-BG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3041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7930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Какво не измерват </a:t>
            </a:r>
            <a:r>
              <a:rPr lang="en-US" dirty="0" err="1"/>
              <a:t>altmetrics</a:t>
            </a:r>
            <a:endParaRPr lang="bg-BG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51D1D4E-FC5B-407E-8544-59D60D8FC5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2099322"/>
              </p:ext>
            </p:extLst>
          </p:nvPr>
        </p:nvGraphicFramePr>
        <p:xfrm>
          <a:off x="838080" y="1531945"/>
          <a:ext cx="10515240" cy="4350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869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Най-</a:t>
            </a:r>
            <a:r>
              <a:rPr lang="ru-RU" dirty="0" err="1"/>
              <a:t>стабилни</a:t>
            </a:r>
            <a:r>
              <a:rPr lang="ru-RU" dirty="0"/>
              <a:t> и най-</a:t>
            </a:r>
            <a:r>
              <a:rPr lang="ru-RU" dirty="0" err="1"/>
              <a:t>рискови</a:t>
            </a:r>
            <a:r>
              <a:rPr lang="ru-RU" dirty="0"/>
              <a:t> </a:t>
            </a:r>
            <a:r>
              <a:rPr lang="ru-RU" dirty="0" err="1"/>
              <a:t>altmetrics</a:t>
            </a:r>
            <a:r>
              <a:rPr lang="ru-RU" dirty="0"/>
              <a:t> </a:t>
            </a:r>
            <a:r>
              <a:rPr lang="ru-RU" dirty="0" err="1"/>
              <a:t>през</a:t>
            </a:r>
            <a:r>
              <a:rPr lang="ru-RU" dirty="0"/>
              <a:t> 2026 г.</a:t>
            </a:r>
            <a:endParaRPr lang="bg-BG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34C26B7-14ED-4F65-B6BA-AF55AF64EEC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92235394"/>
              </p:ext>
            </p:extLst>
          </p:nvPr>
        </p:nvGraphicFramePr>
        <p:xfrm>
          <a:off x="897622" y="1874881"/>
          <a:ext cx="9418320" cy="2987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2821869945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1658038985"/>
                    </a:ext>
                  </a:extLst>
                </a:gridCol>
                <a:gridCol w="5394960">
                  <a:extLst>
                    <a:ext uri="{9D8B030D-6E8A-4147-A177-3AD203B41FA5}">
                      <a16:colId xmlns:a16="http://schemas.microsoft.com/office/drawing/2014/main" val="16158412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Категория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Стабилност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Причина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09635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Mendeley readership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Средна към висока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Има емпирична връзка с бъдещи цитирания, но е силно полева и платформено зависима [S21].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2133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Policy citations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Средна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По-близки до обществено/управленско въздействие, но имат покритийни и езикови bias-и [S25].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7781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Patent citations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Средна</a:t>
                      </a:r>
                      <a:endParaRPr lang="bg-BG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Силен сигнал за технологичен трансфер, но приложим само в част от областите.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214503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Dataset/software citations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Висока като концепция, средна като покритие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Добре съответстват на Open Science, но зависят от DOI/metadata култура и дисциплина.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95026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COUNTER usage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Средна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Има стандартизация за views/downloads, но употребата не означава качество [S16].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12226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News/blog/social mentions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Ниска към средна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Бързи</a:t>
                      </a:r>
                      <a:r>
                        <a:rPr lang="en-US" dirty="0"/>
                        <a:t> и </a:t>
                      </a:r>
                      <a:r>
                        <a:rPr lang="en-US" dirty="0" err="1"/>
                        <a:t>видими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но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много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шумни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контекстно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зависими</a:t>
                      </a:r>
                      <a:r>
                        <a:rPr lang="en-US" dirty="0"/>
                        <a:t> и </a:t>
                      </a:r>
                      <a:r>
                        <a:rPr lang="en-US" dirty="0" err="1"/>
                        <a:t>манипулируеми</a:t>
                      </a:r>
                      <a:r>
                        <a:rPr lang="en-US" dirty="0"/>
                        <a:t>.</a:t>
                      </a:r>
                      <a:endParaRPr lang="bg-BG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815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02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42F26A2-C721-4127-8B84-7DB8B16531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2215938"/>
              </p:ext>
            </p:extLst>
          </p:nvPr>
        </p:nvGraphicFramePr>
        <p:xfrm>
          <a:off x="838080" y="1431277"/>
          <a:ext cx="10515240" cy="4350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54581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55000" lnSpcReduction="20000"/>
          </a:bodyPr>
          <a:lstStyle/>
          <a:p>
            <a:pPr marL="0" indent="0">
              <a:buNone/>
            </a:pPr>
            <a:r>
              <a:rPr lang="en-US" sz="4400" dirty="0" err="1">
                <a:latin typeface="+mj-lt"/>
                <a:ea typeface="+mj-ea"/>
                <a:cs typeface="+mj-cs"/>
              </a:rPr>
              <a:t>Каталог</a:t>
            </a:r>
            <a:r>
              <a:rPr lang="en-US" sz="4400" dirty="0">
                <a:latin typeface="+mj-lt"/>
                <a:ea typeface="+mj-ea"/>
                <a:cs typeface="+mj-cs"/>
              </a:rPr>
              <a:t> </a:t>
            </a:r>
            <a:r>
              <a:rPr lang="en-US" sz="4400" dirty="0" err="1">
                <a:latin typeface="+mj-lt"/>
                <a:ea typeface="+mj-ea"/>
                <a:cs typeface="+mj-cs"/>
              </a:rPr>
              <a:t>на</a:t>
            </a:r>
            <a:r>
              <a:rPr lang="en-US" sz="4400" dirty="0">
                <a:latin typeface="+mj-lt"/>
                <a:ea typeface="+mj-ea"/>
                <a:cs typeface="+mj-cs"/>
              </a:rPr>
              <a:t> </a:t>
            </a:r>
            <a:r>
              <a:rPr lang="bg-BG" sz="4400" dirty="0">
                <a:latin typeface="+mj-lt"/>
                <a:ea typeface="+mj-ea"/>
                <a:cs typeface="+mj-cs"/>
              </a:rPr>
              <a:t>алтернативните метрики</a:t>
            </a:r>
            <a:r>
              <a:rPr lang="en-US" sz="4400" dirty="0">
                <a:latin typeface="+mj-lt"/>
                <a:ea typeface="+mj-ea"/>
                <a:cs typeface="+mj-cs"/>
              </a:rPr>
              <a:t>: внимание, употреба и </a:t>
            </a:r>
            <a:r>
              <a:rPr lang="en-US" sz="4400" dirty="0" err="1">
                <a:latin typeface="+mj-lt"/>
                <a:ea typeface="+mj-ea"/>
                <a:cs typeface="+mj-cs"/>
              </a:rPr>
              <a:t>ранни</a:t>
            </a:r>
            <a:r>
              <a:rPr lang="en-US" sz="4400" dirty="0">
                <a:latin typeface="+mj-lt"/>
                <a:ea typeface="+mj-ea"/>
                <a:cs typeface="+mj-cs"/>
              </a:rPr>
              <a:t> </a:t>
            </a:r>
            <a:r>
              <a:rPr lang="en-US" sz="4400" dirty="0" err="1">
                <a:latin typeface="+mj-lt"/>
                <a:ea typeface="+mj-ea"/>
                <a:cs typeface="+mj-cs"/>
              </a:rPr>
              <a:t>сигнали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02920" y="1115568"/>
            <a:ext cx="11201400" cy="0"/>
          </a:xfrm>
          <a:prstGeom prst="line">
            <a:avLst/>
          </a:prstGeom>
          <a:noFill/>
          <a:ln w="22860">
            <a:solidFill>
              <a:srgbClr val="168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1298448"/>
            <a:ext cx="5500116" cy="1115568"/>
          </a:xfrm>
          <a:prstGeom prst="rect">
            <a:avLst/>
          </a:prstGeom>
          <a:solidFill>
            <a:srgbClr val="E8F6F4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68A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Altmetric Attention Score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общо онлайн внимание — медии, блогове, политики, патенти, Wikipedia, социални мрежи
Употреба: ранна видимост и комуникация на резултата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не е мярка за качество; може да е шум или негативно внимание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204204" y="1298448"/>
            <a:ext cx="5500116" cy="1115568"/>
          </a:xfrm>
          <a:prstGeom prst="rect">
            <a:avLst/>
          </a:prstGeom>
          <a:solidFill>
            <a:srgbClr val="E8F6F4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68A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PlumX metrics vector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пет профила: Citations, Usage, Captures, Mentions, Social Media
Употреба: многомерен профил вместо един общ score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категориите не са сравними без нормализация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02920" y="2578608"/>
            <a:ext cx="5500116" cy="1115568"/>
          </a:xfrm>
          <a:prstGeom prst="rect">
            <a:avLst/>
          </a:prstGeom>
          <a:solidFill>
            <a:srgbClr val="E8F6F4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68A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Mendeley readership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колко профила са запазили публикацията
Употреба: ранен сигнал за академичен интерес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запазване ≠ прочит; силно дисциплинарно зависим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04204" y="2578608"/>
            <a:ext cx="5500116" cy="1115568"/>
          </a:xfrm>
          <a:prstGeom prst="rect">
            <a:avLst/>
          </a:prstGeom>
          <a:solidFill>
            <a:srgbClr val="E8F6F4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68A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COUNTER views/downloads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стандартизирани прегледи и изтегляния за период
Употреба: употреба на публикации, данни и репозиториуми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download ≠ реална употреба; нужни са филтри за ботове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02920" y="3858768"/>
            <a:ext cx="5500116" cy="1115568"/>
          </a:xfrm>
          <a:prstGeom prst="rect">
            <a:avLst/>
          </a:prstGeom>
          <a:solidFill>
            <a:srgbClr val="E8F6F4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68A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Field-Weighted Views Impact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наблюдавани views спрямо очаквани views по поле/година/тип
Употреба: по-справедлива ранна видимост от raw views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зависи от платформа и е нестабилен при малки множества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204204" y="3858768"/>
            <a:ext cx="5500116" cy="1115568"/>
          </a:xfrm>
          <a:prstGeom prst="rect">
            <a:avLst/>
          </a:prstGeom>
          <a:solidFill>
            <a:srgbClr val="E8F6F4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68A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 News mentions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уникални новинарски източници, които споменават резултата
Употреба: обществена и медийна видимост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PR/сензация/езиков bias; не е научно качество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502920" y="5138928"/>
            <a:ext cx="5500116" cy="1115568"/>
          </a:xfrm>
          <a:prstGeom prst="rect">
            <a:avLst/>
          </a:prstGeom>
          <a:solidFill>
            <a:srgbClr val="E8F6F4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68A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7. Blog mentions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експертни или популярни блог публикации
Употреба: нишово професионално обсъждане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покритието е неравномерно и лесно се манипулира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204204" y="5138928"/>
            <a:ext cx="5500116" cy="1115568"/>
          </a:xfrm>
          <a:prstGeom prst="rect">
            <a:avLst/>
          </a:prstGeom>
          <a:solidFill>
            <a:srgbClr val="E8F6F4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68A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8. Social media mentions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публични споменавания в социални платформи
Употреба: много бърз сигнал за разпространение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най-шумен и най-рисков сигнал; само контекст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02920" y="6473952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Ключово: тези метрики показват видимост и интерес, но не доказват качество.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11292840" y="646480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E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800" dirty="0" err="1">
                <a:latin typeface="+mj-lt"/>
                <a:ea typeface="+mj-ea"/>
                <a:cs typeface="+mj-cs"/>
              </a:rPr>
              <a:t>Каталог</a:t>
            </a:r>
            <a:r>
              <a:rPr lang="en-US" sz="2800" dirty="0">
                <a:latin typeface="+mj-lt"/>
                <a:ea typeface="+mj-ea"/>
                <a:cs typeface="+mj-cs"/>
              </a:rPr>
              <a:t> </a:t>
            </a:r>
            <a:r>
              <a:rPr lang="en-US" sz="2800" dirty="0" err="1">
                <a:latin typeface="+mj-lt"/>
                <a:ea typeface="+mj-ea"/>
                <a:cs typeface="+mj-cs"/>
              </a:rPr>
              <a:t>на</a:t>
            </a:r>
            <a:r>
              <a:rPr lang="en-US" sz="2800" dirty="0">
                <a:latin typeface="+mj-lt"/>
                <a:ea typeface="+mj-ea"/>
                <a:cs typeface="+mj-cs"/>
              </a:rPr>
              <a:t> </a:t>
            </a:r>
            <a:r>
              <a:rPr lang="bg-BG" sz="2800" dirty="0">
                <a:latin typeface="+mj-lt"/>
                <a:ea typeface="+mj-ea"/>
                <a:cs typeface="+mj-cs"/>
              </a:rPr>
              <a:t>алтернативните метрики</a:t>
            </a:r>
            <a:r>
              <a:rPr lang="en-US" sz="2800" dirty="0">
                <a:latin typeface="+mj-lt"/>
                <a:ea typeface="+mj-ea"/>
                <a:cs typeface="+mj-cs"/>
              </a:rPr>
              <a:t>: </a:t>
            </a:r>
            <a:r>
              <a:rPr lang="en-US" sz="2800" dirty="0" err="1">
                <a:latin typeface="+mj-lt"/>
                <a:ea typeface="+mj-ea"/>
                <a:cs typeface="+mj-cs"/>
              </a:rPr>
              <a:t>обществено</a:t>
            </a:r>
            <a:r>
              <a:rPr lang="en-US" sz="2800" dirty="0">
                <a:latin typeface="+mj-lt"/>
                <a:ea typeface="+mj-ea"/>
                <a:cs typeface="+mj-cs"/>
              </a:rPr>
              <a:t>, практическо и </a:t>
            </a:r>
            <a:r>
              <a:rPr lang="en-US" sz="2800" dirty="0" err="1">
                <a:latin typeface="+mj-lt"/>
                <a:ea typeface="+mj-ea"/>
                <a:cs typeface="+mj-cs"/>
              </a:rPr>
              <a:t>образователно</a:t>
            </a:r>
            <a:r>
              <a:rPr lang="en-US" sz="2800" dirty="0">
                <a:latin typeface="+mj-lt"/>
                <a:ea typeface="+mj-ea"/>
                <a:cs typeface="+mj-cs"/>
              </a:rPr>
              <a:t> </a:t>
            </a:r>
            <a:r>
              <a:rPr lang="en-US" sz="2800" dirty="0" err="1">
                <a:latin typeface="+mj-lt"/>
                <a:ea typeface="+mj-ea"/>
                <a:cs typeface="+mj-cs"/>
              </a:rPr>
              <a:t>въздействие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02920" y="1115568"/>
            <a:ext cx="11201400" cy="0"/>
          </a:xfrm>
          <a:prstGeom prst="line">
            <a:avLst/>
          </a:prstGeom>
          <a:noFill/>
          <a:ln w="22860">
            <a:solidFill>
              <a:srgbClr val="B8761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1298448"/>
            <a:ext cx="5500116" cy="1115568"/>
          </a:xfrm>
          <a:prstGeom prst="rect">
            <a:avLst/>
          </a:prstGeom>
          <a:solidFill>
            <a:srgbClr val="FFF4E2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B876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9. Wikipedia references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страници и езикови версии, които цитират резултата
Употреба: вграждане в публично знание и образование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редакторски и тематичен bias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204204" y="1298448"/>
            <a:ext cx="5500116" cy="1115568"/>
          </a:xfrm>
          <a:prstGeom prst="rect">
            <a:avLst/>
          </a:prstGeom>
          <a:solidFill>
            <a:srgbClr val="FFF4E2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B876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10. Policy citations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политически, регулаторни и институционални документи, които цитират резултата
Употреба: най-силен сигнал за управленско/обществено въздействие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цитиране ≠ причинен ефект върху политика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02920" y="2578608"/>
            <a:ext cx="5500116" cy="1115568"/>
          </a:xfrm>
          <a:prstGeom prst="rect">
            <a:avLst/>
          </a:prstGeom>
          <a:solidFill>
            <a:srgbClr val="FFF4E2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B876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11. Clinical guideline citations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клинични указания и препоръки, цитиращи резултата
Употреба: промяна или подкрепа на медицинска практика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приложимо само за част от областите; дълъг лаг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04204" y="2578608"/>
            <a:ext cx="5500116" cy="1115568"/>
          </a:xfrm>
          <a:prstGeom prst="rect">
            <a:avLst/>
          </a:prstGeom>
          <a:solidFill>
            <a:srgbClr val="FFF4E2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B876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12. Patent citations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патенти или патентни семейства, които цитират резултата
Употреба: технологичен трансфер и иновации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патентното цитиране е стратегическо и не гарантира пазарен успех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02920" y="3858768"/>
            <a:ext cx="5500116" cy="1115568"/>
          </a:xfrm>
          <a:prstGeom prst="rect">
            <a:avLst/>
          </a:prstGeom>
          <a:solidFill>
            <a:srgbClr val="FFF4E2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B876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13. Syllabus mentions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учебни програми, в които резултатът е включен
Употреба: образователно въздействие и учебна значимост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много силлабуси не са публични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204204" y="3858768"/>
            <a:ext cx="5500116" cy="1115568"/>
          </a:xfrm>
          <a:prstGeom prst="rect">
            <a:avLst/>
          </a:prstGeom>
          <a:solidFill>
            <a:srgbClr val="FFF4E2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B876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14. Post-publication peer review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експертни рецензии, препоръки и коментари след публикуване
Употреба: контекст за качество, надеждност или проблеми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малко покритие; често реактивно и трудно за тълкуване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502920" y="5138928"/>
            <a:ext cx="5500116" cy="1335024"/>
          </a:xfrm>
          <a:prstGeom prst="rect">
            <a:avLst/>
          </a:prstGeom>
          <a:solidFill>
            <a:srgbClr val="FFF4E2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bg-BG" sz="2000" b="1" dirty="0">
                <a:solidFill>
                  <a:srgbClr val="B876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r>
              <a:rPr lang="en-US" sz="2000" b="1" dirty="0">
                <a:solidFill>
                  <a:srgbClr val="B876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Citizen science / stakeholder participation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участници, валидни приноси, разнообразие и последваща употреба
Употреба: обществено участие и съвместно създаване на знание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брой участници без качество е слаб индикатор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502920" y="6473952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Ключово: силните сигнали са policy, clinical и patent citations; social/public signals остават контекст.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11292840" y="646480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dirty="0" err="1">
                <a:latin typeface="+mj-lt"/>
                <a:ea typeface="+mj-ea"/>
                <a:cs typeface="+mj-cs"/>
              </a:rPr>
              <a:t>Каталог</a:t>
            </a:r>
            <a:r>
              <a:rPr lang="en-US" sz="2400" dirty="0"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latin typeface="+mj-lt"/>
                <a:ea typeface="+mj-ea"/>
                <a:cs typeface="+mj-cs"/>
              </a:rPr>
              <a:t>на</a:t>
            </a:r>
            <a:r>
              <a:rPr lang="en-US" sz="2400" dirty="0">
                <a:latin typeface="+mj-lt"/>
                <a:ea typeface="+mj-ea"/>
                <a:cs typeface="+mj-cs"/>
              </a:rPr>
              <a:t> </a:t>
            </a:r>
            <a:r>
              <a:rPr lang="bg-BG" sz="2400" dirty="0">
                <a:latin typeface="+mj-lt"/>
                <a:ea typeface="+mj-ea"/>
                <a:cs typeface="+mj-cs"/>
              </a:rPr>
              <a:t>алтернативните метрики </a:t>
            </a:r>
            <a:r>
              <a:rPr lang="en-US" sz="2400" dirty="0" err="1">
                <a:latin typeface="+mj-lt"/>
                <a:ea typeface="+mj-ea"/>
                <a:cs typeface="+mj-cs"/>
              </a:rPr>
              <a:t>за</a:t>
            </a:r>
            <a:r>
              <a:rPr lang="en-US" sz="2400" dirty="0">
                <a:latin typeface="+mj-lt"/>
                <a:ea typeface="+mj-ea"/>
                <a:cs typeface="+mj-cs"/>
              </a:rPr>
              <a:t> Open Science: reuse, FAIR, софтуер и </a:t>
            </a:r>
            <a:r>
              <a:rPr lang="en-US" sz="2400" dirty="0" err="1">
                <a:latin typeface="+mj-lt"/>
                <a:ea typeface="+mj-ea"/>
                <a:cs typeface="+mj-cs"/>
              </a:rPr>
              <a:t>проверимост</a:t>
            </a:r>
            <a:endParaRPr lang="en-US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02920" y="1115568"/>
            <a:ext cx="11201400" cy="0"/>
          </a:xfrm>
          <a:prstGeom prst="line">
            <a:avLst/>
          </a:prstGeom>
          <a:noFill/>
          <a:ln w="22860">
            <a:solidFill>
              <a:srgbClr val="4F7F5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1298448"/>
            <a:ext cx="5500116" cy="1115568"/>
          </a:xfrm>
          <a:prstGeom prst="rect">
            <a:avLst/>
          </a:prstGeom>
          <a:solidFill>
            <a:srgbClr val="EEF6EA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bg-BG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r>
              <a:rPr lang="en-US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Dataset citations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публикации, които цитират dataset DOI или accession ID
Употреба: реална повторна употреба на данни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данните често се използват без коректно цитиране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204204" y="1298448"/>
            <a:ext cx="5500116" cy="1115568"/>
          </a:xfrm>
          <a:prstGeom prst="rect">
            <a:avLst/>
          </a:prstGeom>
          <a:solidFill>
            <a:srgbClr val="EEF6EA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bg-BG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r>
              <a:rPr lang="en-US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Dataset usage metrics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views и downloads на набори от данни
Употреба: ранен интерес към данни и инфраструктури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достъпът не доказва reuse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02920" y="2578608"/>
            <a:ext cx="5500116" cy="1115568"/>
          </a:xfrm>
          <a:prstGeom prst="rect">
            <a:avLst/>
          </a:prstGeom>
          <a:solidFill>
            <a:srgbClr val="EEF6EA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bg-BG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r>
              <a:rPr lang="en-US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Software citations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цитирания на софтуерен DOI, software paper или release
Употреба: научна употреба на код и инструменти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софтуерът често се използва без цитиране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04204" y="2578608"/>
            <a:ext cx="5500116" cy="1115568"/>
          </a:xfrm>
          <a:prstGeom prst="rect">
            <a:avLst/>
          </a:prstGeom>
          <a:solidFill>
            <a:srgbClr val="EEF6EA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bg-BG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</a:t>
            </a:r>
            <a:r>
              <a:rPr lang="en-US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GitHub / repository engagement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stars, forks, watchers, issues, pull requests
Употреба: активност и общност около научен софтуер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stars са популярност, не качество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02920" y="3858768"/>
            <a:ext cx="5500116" cy="1115568"/>
          </a:xfrm>
          <a:prstGeom prst="rect">
            <a:avLst/>
          </a:prstGeom>
          <a:solidFill>
            <a:srgbClr val="EEF6EA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bg-BG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r>
              <a:rPr lang="en-US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Open Access availability/status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наличност и тип OA: closed, bronze, green, gold, diamond
Употреба: достъпност и compliance с отворена наука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OA ≠ качество; лицензът и версията са решаващи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204204" y="3858768"/>
            <a:ext cx="5500116" cy="1115568"/>
          </a:xfrm>
          <a:prstGeom prst="rect">
            <a:avLst/>
          </a:prstGeom>
          <a:solidFill>
            <a:srgbClr val="EEF6EA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 lnSpcReduction="10000"/>
          </a:bodyPr>
          <a:lstStyle/>
          <a:p>
            <a:pPr marL="0" indent="0">
              <a:buNone/>
            </a:pPr>
            <a:r>
              <a:rPr lang="bg-BG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</a:t>
            </a:r>
            <a:r>
              <a:rPr lang="en-US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FAIR / Open Data Compliance Score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изпълнение на критерии Findable, Accessible, Interoperable, Reusable
Употреба: качество на управлението на данни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checklist-ите могат да станат формални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502920" y="5138928"/>
            <a:ext cx="5500116" cy="1115568"/>
          </a:xfrm>
          <a:prstGeom prst="rect">
            <a:avLst/>
          </a:prstGeom>
          <a:solidFill>
            <a:srgbClr val="EEF6EA"/>
          </a:solidFill>
          <a:ln w="8890">
            <a:solidFill>
              <a:srgbClr val="D8E0EA"/>
            </a:solidFill>
          </a:ln>
        </p:spPr>
        <p:txBody>
          <a:bodyPr wrap="square" rtlCol="0" anchor="t">
            <a:normAutofit lnSpcReduction="10000"/>
          </a:bodyPr>
          <a:lstStyle/>
          <a:p>
            <a:pPr marL="0" indent="0">
              <a:buNone/>
            </a:pPr>
            <a:r>
              <a:rPr lang="bg-BG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22</a:t>
            </a:r>
            <a:r>
              <a:rPr lang="en-US" sz="2000" b="1" dirty="0">
                <a:solidFill>
                  <a:srgbClr val="4F7F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Replication / reproducibility evidence
</a:t>
            </a:r>
            <a:r>
              <a:rPr lang="en-US" sz="140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Мери: успешни, частични и неуспешни репликации, докладвани отделно
Употреба: най-близо до проверимост и надеждност
</a:t>
            </a:r>
            <a:r>
              <a:rPr lang="en-US" sz="1200" i="1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Внимание: скъпо, рядко и трудно сравнимо между области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502920" y="6473952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Ключово: най-смислени за Open Science са reuse, FAIR compliance и reproducibility evidence.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11292840" y="646480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C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0129E-09F9-4925-86F2-E775639DD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524193"/>
          </a:xfrm>
        </p:spPr>
        <p:txBody>
          <a:bodyPr/>
          <a:lstStyle/>
          <a:p>
            <a:r>
              <a:rPr lang="bg-BG" dirty="0"/>
              <a:t>Тенденции – западни инициативи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44681A5-D4B7-444B-B1F5-FEAB8025157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8289413"/>
              </p:ext>
            </p:extLst>
          </p:nvPr>
        </p:nvGraphicFramePr>
        <p:xfrm>
          <a:off x="3530935" y="834231"/>
          <a:ext cx="8225589" cy="51895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8321">
                  <a:extLst>
                    <a:ext uri="{9D8B030D-6E8A-4147-A177-3AD203B41FA5}">
                      <a16:colId xmlns:a16="http://schemas.microsoft.com/office/drawing/2014/main" val="2942354384"/>
                    </a:ext>
                  </a:extLst>
                </a:gridCol>
                <a:gridCol w="3433984">
                  <a:extLst>
                    <a:ext uri="{9D8B030D-6E8A-4147-A177-3AD203B41FA5}">
                      <a16:colId xmlns:a16="http://schemas.microsoft.com/office/drawing/2014/main" val="3836605385"/>
                    </a:ext>
                  </a:extLst>
                </a:gridCol>
                <a:gridCol w="1996502">
                  <a:extLst>
                    <a:ext uri="{9D8B030D-6E8A-4147-A177-3AD203B41FA5}">
                      <a16:colId xmlns:a16="http://schemas.microsoft.com/office/drawing/2014/main" val="2514876101"/>
                    </a:ext>
                  </a:extLst>
                </a:gridCol>
                <a:gridCol w="1836782">
                  <a:extLst>
                    <a:ext uri="{9D8B030D-6E8A-4147-A177-3AD203B41FA5}">
                      <a16:colId xmlns:a16="http://schemas.microsoft.com/office/drawing/2014/main" val="3492858545"/>
                    </a:ext>
                  </a:extLst>
                </a:gridCol>
              </a:tblGrid>
              <a:tr h="436562"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Инициатива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effectLst/>
                        </a:rPr>
                        <a:t>Какво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предлага</a:t>
                      </a:r>
                      <a:endParaRPr lang="bg-BG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Сила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Слабост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5048040"/>
                  </a:ext>
                </a:extLst>
              </a:tr>
              <a:tr h="873125"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DORA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Неизползване на журнални метрики като заместител на качеството на статия или принос на учен; признаване на datasets, software, qualitative impact [S7].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Ясна критика на JIF и журналния престиж.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Не дава собствена система от формули.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7710838"/>
                  </a:ext>
                </a:extLst>
              </a:tr>
              <a:tr h="873125"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Leiden Manifesto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effectLst/>
                        </a:rPr>
                        <a:t>10 </a:t>
                      </a:r>
                      <a:r>
                        <a:rPr lang="en-US" sz="1400" dirty="0" err="1">
                          <a:effectLst/>
                        </a:rPr>
                        <a:t>принципа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за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отговорна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употреба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на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метрики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вкл</a:t>
                      </a:r>
                      <a:r>
                        <a:rPr lang="en-US" sz="1400" dirty="0">
                          <a:effectLst/>
                        </a:rPr>
                        <a:t>. </a:t>
                      </a:r>
                      <a:r>
                        <a:rPr lang="en-US" sz="1400" dirty="0" err="1">
                          <a:effectLst/>
                        </a:rPr>
                        <a:t>количествената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оценка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да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подпомага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експертната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оценка</a:t>
                      </a:r>
                      <a:r>
                        <a:rPr lang="en-US" sz="1400" dirty="0">
                          <a:effectLst/>
                        </a:rPr>
                        <a:t> [S8].</a:t>
                      </a:r>
                      <a:endParaRPr lang="bg-BG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Силен методологичен контрол срещу злоупотреба.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Принципи, не механизъм за прилагане.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9470173"/>
                  </a:ext>
                </a:extLst>
              </a:tr>
              <a:tr h="873125"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CoARA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Общо споразумение за реформа: разнообразни резултати, практики, дейности; качествена оценка с отговорни количествени индикатори [S9].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Създава европейска общност и политическа посока.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Доброволност и различна скорост на прилагане.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3143182"/>
                  </a:ext>
                </a:extLst>
              </a:tr>
              <a:tr h="873125"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OPUS RAF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Рамка за оценка на изследователите през Research, Education, Leadership, Valorisation; индикатори за процеси, резултати и въздействия [S5].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Широка и реалистична картина на научната работа.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Липса на минимална задължителна метрична система.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3796159"/>
                  </a:ext>
                </a:extLst>
              </a:tr>
              <a:tr h="873125"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OSCAM2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Специализирана имплементация на RAF за Open Science дейности; индикатори за оценка при кариера и проекти [S5], [S6].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Свързва отворената наука с кариерното развитие.</a:t>
                      </a:r>
                      <a:endParaRPr lang="bg-BG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effectLst/>
                        </a:rPr>
                        <a:t>Не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съдържа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единни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формули</a:t>
                      </a:r>
                      <a:r>
                        <a:rPr lang="en-US" sz="1400" dirty="0">
                          <a:effectLst/>
                        </a:rPr>
                        <a:t> и </a:t>
                      </a:r>
                      <a:r>
                        <a:rPr lang="en-US" sz="1400" dirty="0" err="1">
                          <a:effectLst/>
                        </a:rPr>
                        <a:t>прагове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  <a:endParaRPr lang="bg-BG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3743219"/>
                  </a:ext>
                </a:extLst>
              </a:tr>
            </a:tbl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93D7897-BF81-42D1-A60B-BE5423943A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4972878"/>
              </p:ext>
            </p:extLst>
          </p:nvPr>
        </p:nvGraphicFramePr>
        <p:xfrm>
          <a:off x="340327" y="1650013"/>
          <a:ext cx="2772077" cy="4159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5454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0129E-09F9-4925-86F2-E775639DD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540971"/>
          </a:xfrm>
        </p:spPr>
        <p:txBody>
          <a:bodyPr/>
          <a:lstStyle/>
          <a:p>
            <a:r>
              <a:rPr lang="bg-BG" dirty="0"/>
              <a:t>Тенденции – западни инициативи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54D2FF6-F27B-4399-A135-507680D03F9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861583"/>
              </p:ext>
            </p:extLst>
          </p:nvPr>
        </p:nvGraphicFramePr>
        <p:xfrm>
          <a:off x="0" y="955354"/>
          <a:ext cx="2606675" cy="4833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9B35F11-645D-42C7-A42E-5C039C1AEA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867356"/>
              </p:ext>
            </p:extLst>
          </p:nvPr>
        </p:nvGraphicFramePr>
        <p:xfrm>
          <a:off x="3027547" y="1206545"/>
          <a:ext cx="4319865" cy="4747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5487">
                  <a:extLst>
                    <a:ext uri="{9D8B030D-6E8A-4147-A177-3AD203B41FA5}">
                      <a16:colId xmlns:a16="http://schemas.microsoft.com/office/drawing/2014/main" val="2508777524"/>
                    </a:ext>
                  </a:extLst>
                </a:gridCol>
                <a:gridCol w="1718674">
                  <a:extLst>
                    <a:ext uri="{9D8B030D-6E8A-4147-A177-3AD203B41FA5}">
                      <a16:colId xmlns:a16="http://schemas.microsoft.com/office/drawing/2014/main" val="2825823986"/>
                    </a:ext>
                  </a:extLst>
                </a:gridCol>
                <a:gridCol w="1625704">
                  <a:extLst>
                    <a:ext uri="{9D8B030D-6E8A-4147-A177-3AD203B41FA5}">
                      <a16:colId xmlns:a16="http://schemas.microsoft.com/office/drawing/2014/main" val="4162912371"/>
                    </a:ext>
                  </a:extLst>
                </a:gridCol>
              </a:tblGrid>
              <a:tr h="541422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RAF домейн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effectLst/>
                        </a:rPr>
                        <a:t>Поддейности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effectLst/>
                        </a:rPr>
                        <a:t>Възможни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измерители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7224628"/>
                  </a:ext>
                </a:extLst>
              </a:tr>
              <a:tr h="1082842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Research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Предложения, методи, данни, софтуер, публикации, материали, peer review.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OA публикации, цитирания, data/software citations, archived datasets, open peer reviews [S5].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4534831"/>
                  </a:ext>
                </a:extLst>
              </a:tr>
              <a:tr h="1082842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Education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Курсове, ресурси, преподаване, ръководство, развитие на умения.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Отворени учебни ресурси, syllabus mentions, обучени докторанти, използвани материали [S5].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9702224"/>
                  </a:ext>
                </a:extLst>
              </a:tr>
              <a:tr h="541422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Leadership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Ръководство на хора, проекти, организации и научни общности.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Координирани проекти, ръководени екипи, роли в политики и мрежи [S5].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8017191"/>
                  </a:ext>
                </a:extLst>
              </a:tr>
              <a:tr h="1082842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Valorisation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Комуникация, ангажиране, интерсекторно сътрудничество, патенти, лицензи, spin-offs.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Policy citations, patents, </a:t>
                      </a:r>
                      <a:r>
                        <a:rPr lang="en-US" sz="1200" dirty="0" err="1">
                          <a:effectLst/>
                        </a:rPr>
                        <a:t>стандарти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медии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гражданска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наука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индустриални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приложения</a:t>
                      </a:r>
                      <a:r>
                        <a:rPr lang="en-US" sz="1200" dirty="0">
                          <a:effectLst/>
                        </a:rPr>
                        <a:t> [S5].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9678383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280EF96-348E-4B01-8181-521573198A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443960"/>
              </p:ext>
            </p:extLst>
          </p:nvPr>
        </p:nvGraphicFramePr>
        <p:xfrm>
          <a:off x="7470407" y="1206545"/>
          <a:ext cx="4319865" cy="4379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6030">
                  <a:extLst>
                    <a:ext uri="{9D8B030D-6E8A-4147-A177-3AD203B41FA5}">
                      <a16:colId xmlns:a16="http://schemas.microsoft.com/office/drawing/2014/main" val="3879593348"/>
                    </a:ext>
                  </a:extLst>
                </a:gridCol>
                <a:gridCol w="1510018">
                  <a:extLst>
                    <a:ext uri="{9D8B030D-6E8A-4147-A177-3AD203B41FA5}">
                      <a16:colId xmlns:a16="http://schemas.microsoft.com/office/drawing/2014/main" val="3975612718"/>
                    </a:ext>
                  </a:extLst>
                </a:gridCol>
                <a:gridCol w="1773817">
                  <a:extLst>
                    <a:ext uri="{9D8B030D-6E8A-4147-A177-3AD203B41FA5}">
                      <a16:colId xmlns:a16="http://schemas.microsoft.com/office/drawing/2014/main" val="3254651317"/>
                    </a:ext>
                  </a:extLst>
                </a:gridCol>
              </a:tblGrid>
              <a:tr h="866274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OSCAM2 логика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effectLst/>
                        </a:rPr>
                        <a:t>Пример</a:t>
                      </a:r>
                      <a:endParaRPr lang="bg-BG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Какво липсва за кариерна преносимост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5152869"/>
                  </a:ext>
                </a:extLst>
              </a:tr>
              <a:tr h="866274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Процес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Разработване на DMP, метод, софтуер или отворена процедура.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Единен минимум: кога процесът се признава и как се документира.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2457477"/>
                  </a:ext>
                </a:extLst>
              </a:tr>
              <a:tr h="866274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Резултат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Архивиран dataset, софтуер, OA публикация, отворен метод.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Единни прагове и категории за качество на резултата.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3747027"/>
                  </a:ext>
                </a:extLst>
              </a:tr>
              <a:tr h="866274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Въздействие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Цитиране, достъпване, внедряване, преизползване.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Нормализация по област, възраст на резултата и тип продукт.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5318683"/>
                  </a:ext>
                </a:extLst>
              </a:tr>
              <a:tr h="866274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Кариерна употреба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Оценка при кандидатстване за работа, проект или повишение.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effectLst/>
                        </a:rPr>
                        <a:t>Тегла</a:t>
                      </a:r>
                      <a:r>
                        <a:rPr lang="en-US" sz="1200" dirty="0">
                          <a:effectLst/>
                        </a:rPr>
                        <a:t> и </a:t>
                      </a:r>
                      <a:r>
                        <a:rPr lang="en-US" sz="1200" dirty="0" err="1">
                          <a:effectLst/>
                        </a:rPr>
                        <a:t>минимални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изисквания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по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кариерен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етап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bg-BG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380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288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E907C-A2F6-44E8-9817-0B6BEEFB4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Тенденции – китайският модел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AB42A02-DE84-4439-B9A1-23559348C29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4299026"/>
              </p:ext>
            </p:extLst>
          </p:nvPr>
        </p:nvGraphicFramePr>
        <p:xfrm>
          <a:off x="838080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3387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A4EC0-D95B-4F10-8807-F07B79576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Сравнение между </a:t>
            </a:r>
            <a:r>
              <a:rPr lang="ru-RU" dirty="0" err="1"/>
              <a:t>китайския</a:t>
            </a:r>
            <a:r>
              <a:rPr lang="ru-RU" dirty="0"/>
              <a:t> и </a:t>
            </a:r>
            <a:r>
              <a:rPr lang="ru-RU" dirty="0" err="1"/>
              <a:t>западния</a:t>
            </a:r>
            <a:r>
              <a:rPr lang="ru-RU" dirty="0"/>
              <a:t> подход</a:t>
            </a:r>
            <a:endParaRPr lang="bg-BG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BB23D81-64C5-41AB-BC70-14062EE939D8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39143963"/>
              </p:ext>
            </p:extLst>
          </p:nvPr>
        </p:nvGraphicFramePr>
        <p:xfrm>
          <a:off x="5607050" y="1233488"/>
          <a:ext cx="6584950" cy="55895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4734">
                  <a:extLst>
                    <a:ext uri="{9D8B030D-6E8A-4147-A177-3AD203B41FA5}">
                      <a16:colId xmlns:a16="http://schemas.microsoft.com/office/drawing/2014/main" val="544535190"/>
                    </a:ext>
                  </a:extLst>
                </a:gridCol>
                <a:gridCol w="1784493">
                  <a:extLst>
                    <a:ext uri="{9D8B030D-6E8A-4147-A177-3AD203B41FA5}">
                      <a16:colId xmlns:a16="http://schemas.microsoft.com/office/drawing/2014/main" val="934443883"/>
                    </a:ext>
                  </a:extLst>
                </a:gridCol>
                <a:gridCol w="1918065">
                  <a:extLst>
                    <a:ext uri="{9D8B030D-6E8A-4147-A177-3AD203B41FA5}">
                      <a16:colId xmlns:a16="http://schemas.microsoft.com/office/drawing/2014/main" val="1181784800"/>
                    </a:ext>
                  </a:extLst>
                </a:gridCol>
                <a:gridCol w="1918065">
                  <a:extLst>
                    <a:ext uri="{9D8B030D-6E8A-4147-A177-3AD203B41FA5}">
                      <a16:colId xmlns:a16="http://schemas.microsoft.com/office/drawing/2014/main" val="1268138816"/>
                    </a:ext>
                  </a:extLst>
                </a:gridCol>
              </a:tblGrid>
              <a:tr h="432732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Измерение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Китайски подход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Западен/европейски подход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Независима оценка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9860424"/>
                  </a:ext>
                </a:extLst>
              </a:tr>
              <a:tr h="432732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Управление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По-централизиран, държавно зададен курс.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Мрежов, доброволен, институционално адаптивен.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Китай печели в управляемост; Западът печели в автономност.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3321972"/>
                  </a:ext>
                </a:extLst>
              </a:tr>
              <a:tr h="865464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Операционализация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Има конкретни инструменти като PCSI и директиви срещу SCI-зависимостта.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Има рамки, но малко единни формули и прагове.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Западът има риск от фрагментация; Китай има риск от административно налагане.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375956"/>
                  </a:ext>
                </a:extLst>
              </a:tr>
              <a:tr h="432732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Сравнимост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По-висока вътре в националната система.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По-ниска, ако институциите адаптират твърде свободно.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Липсата на общо ядро намалява мобилността.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9995546"/>
                  </a:ext>
                </a:extLst>
              </a:tr>
              <a:tr h="865464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Мобилност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Вътрешната мобилност може да е по-предвидима; международната може да страда.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Международният език е силен, но локалните рамки могат да се разминават.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Необходим е общ портфейлен стандарт.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5171624"/>
                  </a:ext>
                </a:extLst>
              </a:tr>
              <a:tr h="865464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Open Science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Не е винаги централно назована, но може да се свърже с качество и принос.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Централно заявена в рамки като OSCAM2.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Западът говори по-ясно за OS, но Китай по-ясно управлява промяната.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4802580"/>
                  </a:ext>
                </a:extLst>
              </a:tr>
              <a:tr h="865464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Икономика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Има платени бази, абонаменти и концентрирана инфраструктура.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Има частни издатели, APC, абонаменти и комерсиални индекси.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И в двата модела има комерсиализация; различава се контролът и стандартизацията.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5876429"/>
                  </a:ext>
                </a:extLst>
              </a:tr>
              <a:tr h="432732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Риск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Централизация, guanxi, политически цели.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Фрагментация, лобизъм, soft criteria, липса на преносимост.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И </a:t>
                      </a:r>
                      <a:r>
                        <a:rPr lang="en-US" sz="1200" dirty="0" err="1">
                          <a:effectLst/>
                        </a:rPr>
                        <a:t>двете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системи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се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нуждаят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от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прозрачни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минимални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стандарти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7947386"/>
                  </a:ext>
                </a:extLst>
              </a:tr>
            </a:tbl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0883C51-8A04-4199-A573-A79C54E9F2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0538376"/>
              </p:ext>
            </p:extLst>
          </p:nvPr>
        </p:nvGraphicFramePr>
        <p:xfrm>
          <a:off x="547382" y="2134894"/>
          <a:ext cx="3353499" cy="3754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5951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CF4AC-2065-474B-B44F-69A5FAC6C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490637"/>
          </a:xfrm>
        </p:spPr>
        <p:txBody>
          <a:bodyPr/>
          <a:lstStyle/>
          <a:p>
            <a:r>
              <a:rPr lang="ru-RU" dirty="0" err="1"/>
              <a:t>Картиране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RAF, OSCAM2 и </a:t>
            </a:r>
            <a:r>
              <a:rPr lang="ru-RU" dirty="0" err="1"/>
              <a:t>китайския</a:t>
            </a:r>
            <a:r>
              <a:rPr lang="ru-RU" dirty="0"/>
              <a:t> подход</a:t>
            </a:r>
            <a:endParaRPr lang="bg-BG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86EC6F2-D2A3-45F3-BD96-98789F16371B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7581252"/>
              </p:ext>
            </p:extLst>
          </p:nvPr>
        </p:nvGraphicFramePr>
        <p:xfrm>
          <a:off x="420849" y="948307"/>
          <a:ext cx="11350302" cy="49613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4534">
                  <a:extLst>
                    <a:ext uri="{9D8B030D-6E8A-4147-A177-3AD203B41FA5}">
                      <a16:colId xmlns:a16="http://schemas.microsoft.com/office/drawing/2014/main" val="3480920809"/>
                    </a:ext>
                  </a:extLst>
                </a:gridCol>
                <a:gridCol w="1852908">
                  <a:extLst>
                    <a:ext uri="{9D8B030D-6E8A-4147-A177-3AD203B41FA5}">
                      <a16:colId xmlns:a16="http://schemas.microsoft.com/office/drawing/2014/main" val="4254089995"/>
                    </a:ext>
                  </a:extLst>
                </a:gridCol>
                <a:gridCol w="2130803">
                  <a:extLst>
                    <a:ext uri="{9D8B030D-6E8A-4147-A177-3AD203B41FA5}">
                      <a16:colId xmlns:a16="http://schemas.microsoft.com/office/drawing/2014/main" val="3810916348"/>
                    </a:ext>
                  </a:extLst>
                </a:gridCol>
                <a:gridCol w="2147582">
                  <a:extLst>
                    <a:ext uri="{9D8B030D-6E8A-4147-A177-3AD203B41FA5}">
                      <a16:colId xmlns:a16="http://schemas.microsoft.com/office/drawing/2014/main" val="2242502169"/>
                    </a:ext>
                  </a:extLst>
                </a:gridCol>
                <a:gridCol w="2684475">
                  <a:extLst>
                    <a:ext uri="{9D8B030D-6E8A-4147-A177-3AD203B41FA5}">
                      <a16:colId xmlns:a16="http://schemas.microsoft.com/office/drawing/2014/main" val="2037514571"/>
                    </a:ext>
                  </a:extLst>
                </a:gridCol>
              </a:tblGrid>
              <a:tr h="214673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Група метрики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RAF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OSCAM2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Китайски нов подход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Препоръчана употреба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633970"/>
                  </a:ext>
                </a:extLst>
              </a:tr>
              <a:tr h="429345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Field-normalized citations: RCR/FWCI/PCSI аналог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Research impact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Outcome evidence за публикации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Quality/representative works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Да се използва за научно влияние, но само с peer review.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8298908"/>
                  </a:ext>
                </a:extLst>
              </a:tr>
              <a:tr h="429345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OA status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Research/publications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Open output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Dissemination, не самостоятелно quality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Минимален compliance критерий, не престижна метрика.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939960"/>
                  </a:ext>
                </a:extLst>
              </a:tr>
              <a:tr h="429345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Dataset citations/usage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Research/data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Central OS reuse indicator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Quality/contribution чрез reuse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Силен Open Science индикатор; да се нормализира по поле.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432424"/>
                  </a:ext>
                </a:extLst>
              </a:tr>
              <a:tr h="429345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Software citations/GitHub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Research/software; Leadership/collaboration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Open tools and reproducibility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Innovation/tool contribution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Да се прилага силно в computational fields.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3346238"/>
                  </a:ext>
                </a:extLst>
              </a:tr>
              <a:tr h="644018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Policy/clinical/patent citations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Valorisation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Societal/practice outcome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Real efficacy/contribution/innovation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Силен сигнал за приложен и обществен ефект; да не се универсализира за всички области.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6530190"/>
                  </a:ext>
                </a:extLst>
              </a:tr>
              <a:tr h="429345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News/blog/social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Communication/engagement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Dissemination outcome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Слаб допълнителен societal attention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Само като контекст и доказателство за комуникация.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4055365"/>
                  </a:ext>
                </a:extLst>
              </a:tr>
              <a:tr h="429345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Mendeley/readership/captures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Research early uptake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Early outcome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Early signal, не quality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Полезно за млади публикации и докторанти.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5880679"/>
                  </a:ext>
                </a:extLst>
              </a:tr>
              <a:tr h="429345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Syllabus/OER reuse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Education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Open educational practice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Образователен принос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Особено важно за академични преподаватели и докторантски обучения.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1183848"/>
                  </a:ext>
                </a:extLst>
              </a:tr>
              <a:tr h="429345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Replication/reproducibility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Research quality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Core OS quality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Quality and reliability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Да се признае като високостойностен, но рядък индикатор.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0999710"/>
                  </a:ext>
                </a:extLst>
              </a:tr>
              <a:tr h="429345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Citizen science/stakeholder engagement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Valorisation/Engagement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Stakeholder engagement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Societal contribution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effectLst/>
                        </a:rPr>
                        <a:t>Да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се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измерва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проектно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не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индивидуално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механично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6361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064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Какъв трябва да бъде работещия модел?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FB32162-1479-45EE-A722-2E8F599461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2454494"/>
              </p:ext>
            </p:extLst>
          </p:nvPr>
        </p:nvGraphicFramePr>
        <p:xfrm>
          <a:off x="838080" y="1364166"/>
          <a:ext cx="10515240" cy="4350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01223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Модел на оценяване като портфейл от метрики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D26666F-6836-4956-AE6E-8EA8184F7BEB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65229450"/>
              </p:ext>
            </p:extLst>
          </p:nvPr>
        </p:nvGraphicFramePr>
        <p:xfrm>
          <a:off x="837720" y="1397786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633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Предизвикателствата и кой какво прави</a:t>
            </a:r>
            <a:r>
              <a:rPr lang="en-US" dirty="0"/>
              <a:t> ?</a:t>
            </a:r>
            <a:endParaRPr lang="bg-BG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2E340AC-5C05-4CC9-A2F7-9C0D28D441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4077764"/>
              </p:ext>
            </p:extLst>
          </p:nvPr>
        </p:nvGraphicFramePr>
        <p:xfrm>
          <a:off x="838080" y="1825560"/>
          <a:ext cx="10515240" cy="4350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9530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Заключение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1023A62-F232-41B7-B309-77CE52B419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9922950"/>
              </p:ext>
            </p:extLst>
          </p:nvPr>
        </p:nvGraphicFramePr>
        <p:xfrm>
          <a:off x="838080" y="2030392"/>
          <a:ext cx="8303823" cy="3523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83385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/>
          <p:nvPr/>
        </p:nvSpPr>
        <p:spPr>
          <a:xfrm>
            <a:off x="963725" y="3742697"/>
            <a:ext cx="9538800" cy="429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hlinkClick r:id="rId3"/>
              </a:rPr>
              <a:t>simeonova@fmi.uni-sofia.bg</a:t>
            </a:r>
            <a:r>
              <a:rPr lang="en-GB" sz="2200" dirty="0">
                <a:solidFill>
                  <a:schemeClr val="dk1"/>
                </a:solidFill>
              </a:rPr>
              <a:t> 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963725" y="2677250"/>
            <a:ext cx="9852600" cy="460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dirty="0">
                <a:solidFill>
                  <a:srgbClr val="157880"/>
                </a:solidFill>
              </a:rPr>
              <a:t>Валерия Симеонова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3" descr="A logo with a circle and arrows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3720" y="542160"/>
            <a:ext cx="2138760" cy="1252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42A88-78F0-4999-B57E-C81F45BE4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Литературни източници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170D7D-A629-4DDC-B51B-AEC5C1CD89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/>
              <a:t>[S1] Apple App Store: </a:t>
            </a:r>
            <a:r>
              <a:rPr lang="ja-JP" altLang="en-US" sz="800" dirty="0"/>
              <a:t>科言猫 </a:t>
            </a:r>
            <a:r>
              <a:rPr lang="en-US" altLang="ja-JP" sz="800" dirty="0"/>
              <a:t>/ </a:t>
            </a:r>
            <a:r>
              <a:rPr lang="en-US" sz="800" dirty="0" err="1"/>
              <a:t>Canyam</a:t>
            </a:r>
            <a:r>
              <a:rPr lang="en-US" sz="800" dirty="0"/>
              <a:t> app description and developer information. https://apps.apple.com/us/app/%E7%A7%91%E8%A8%80%E7%8C%AB/id6748883575</a:t>
            </a:r>
          </a:p>
          <a:p>
            <a:r>
              <a:rPr lang="en-US" sz="800" dirty="0"/>
              <a:t>[S2] </a:t>
            </a:r>
            <a:r>
              <a:rPr lang="en-US" sz="800" dirty="0" err="1"/>
              <a:t>Altmetric</a:t>
            </a:r>
            <a:r>
              <a:rPr lang="en-US" sz="800" dirty="0"/>
              <a:t> Support: How is the </a:t>
            </a:r>
            <a:r>
              <a:rPr lang="en-US" sz="800" dirty="0" err="1"/>
              <a:t>Altmetric</a:t>
            </a:r>
            <a:r>
              <a:rPr lang="en-US" sz="800" dirty="0"/>
              <a:t> Attention Score calculated? https://help.altmetric.com/support/solutions/articles/6000233311-how-is-the-altmetric-attention-score-calculated</a:t>
            </a:r>
          </a:p>
          <a:p>
            <a:r>
              <a:rPr lang="en-US" sz="800" dirty="0"/>
              <a:t>[S3] </a:t>
            </a:r>
            <a:r>
              <a:rPr lang="en-US" sz="800" dirty="0" err="1"/>
              <a:t>Altmetric</a:t>
            </a:r>
            <a:r>
              <a:rPr lang="en-US" sz="800" dirty="0"/>
              <a:t> Support: What is the </a:t>
            </a:r>
            <a:r>
              <a:rPr lang="en-US" sz="800" dirty="0" err="1"/>
              <a:t>Altmetric</a:t>
            </a:r>
            <a:r>
              <a:rPr lang="en-US" sz="800" dirty="0"/>
              <a:t> Attention Score? https://help.altmetric.com/support/solutions/articles/6000233311-how-is-the-altmetric-attention-score-calculated </a:t>
            </a:r>
            <a:r>
              <a:rPr lang="bg-BG" sz="800" dirty="0"/>
              <a:t>и </a:t>
            </a:r>
            <a:r>
              <a:rPr lang="en-US" sz="800" dirty="0"/>
              <a:t>https://www.altmetric.com/about-our-data/the-donut-and-score/</a:t>
            </a:r>
          </a:p>
          <a:p>
            <a:r>
              <a:rPr lang="en-US" sz="800" dirty="0"/>
              <a:t>[S4] Elsevier: </a:t>
            </a:r>
            <a:r>
              <a:rPr lang="en-US" sz="800" dirty="0" err="1"/>
              <a:t>PlumX</a:t>
            </a:r>
            <a:r>
              <a:rPr lang="en-US" sz="800" dirty="0"/>
              <a:t> Metrics - metric categories and definitions. https://plumanalytics.com/learn/about-metrics/</a:t>
            </a:r>
          </a:p>
          <a:p>
            <a:r>
              <a:rPr lang="en-US" sz="800" dirty="0"/>
              <a:t>[S5] OPUS Project: OSCAM2 and OPUS Researcher Assessment Framework pages. https://opusproject.eu/oscam2/ ; https://opusproject.eu/research-assessment-framework/</a:t>
            </a:r>
          </a:p>
          <a:p>
            <a:r>
              <a:rPr lang="en-US" sz="800" dirty="0"/>
              <a:t>[S6] </a:t>
            </a:r>
            <a:r>
              <a:rPr lang="en-US" sz="800" dirty="0" err="1"/>
              <a:t>Zenodo</a:t>
            </a:r>
            <a:r>
              <a:rPr lang="en-US" sz="800" dirty="0"/>
              <a:t>: OPUS Deliverable / OSCAM2. https://zenodo.org/records/14672951</a:t>
            </a:r>
          </a:p>
          <a:p>
            <a:r>
              <a:rPr lang="en-US" sz="800" dirty="0"/>
              <a:t>[S7] DORA: San Francisco Declaration on Research Assessment. https://sfdora.org/read/</a:t>
            </a:r>
          </a:p>
          <a:p>
            <a:r>
              <a:rPr lang="en-US" sz="800" dirty="0"/>
              <a:t>[S8] Leiden Manifesto for research metrics. https://www.leidenmanifesto.org/</a:t>
            </a:r>
          </a:p>
          <a:p>
            <a:r>
              <a:rPr lang="en-US" sz="800" dirty="0"/>
              <a:t>[S9] </a:t>
            </a:r>
            <a:r>
              <a:rPr lang="en-US" sz="800" dirty="0" err="1"/>
              <a:t>CoARA</a:t>
            </a:r>
            <a:r>
              <a:rPr lang="en-US" sz="800" dirty="0"/>
              <a:t> Agreement on Reforming Research Assessment. https://www.coara.org/agreement/the-agreement-full-text/</a:t>
            </a:r>
          </a:p>
          <a:p>
            <a:r>
              <a:rPr lang="en-US" sz="800" dirty="0"/>
              <a:t>[S10] European Commission: Open Science. https://research-and-innovation.ec.europa.eu/strategy/strategy-research-and-innovation/our-digital-future/open-science_en ; UNESCO Recommendation on Open Science. https://www.unesco.org/en/open-science</a:t>
            </a:r>
          </a:p>
          <a:p>
            <a:r>
              <a:rPr lang="en-US" sz="800" dirty="0"/>
              <a:t>[S11] Springer/Nature Higher Education paper on China Breaking the Four/Five </a:t>
            </a:r>
            <a:r>
              <a:rPr lang="en-US" sz="800" dirty="0" err="1"/>
              <a:t>Onlys</a:t>
            </a:r>
            <a:r>
              <a:rPr lang="en-US" sz="800" dirty="0"/>
              <a:t> reform and implementation risks. https://link.springer.com/article/10.1007/s10734-025-01476-y</a:t>
            </a:r>
          </a:p>
          <a:p>
            <a:r>
              <a:rPr lang="en-US" sz="800" dirty="0"/>
              <a:t>[S12] Wu et al. (2020): Paper Citation Standardized Index (PCSI). Library and Information Service. https://www.lis.ac.cn/EN/10.13266/j.issn.0252-3116.2020.23.003</a:t>
            </a:r>
          </a:p>
          <a:p>
            <a:r>
              <a:rPr lang="en-US" sz="800" dirty="0"/>
              <a:t>[S13] Examples of CNKI Highly Cited Scholar criteria using PCSI threshold 1.65 and top percentile criteria. CNKI-related university announcements, e.g. Liaoning University page. https://enweb.lnu.edu.cn/info/15050/5224.htm</a:t>
            </a:r>
          </a:p>
          <a:p>
            <a:r>
              <a:rPr lang="en-US" sz="800" dirty="0"/>
              <a:t>[S14] NIH Office of Portfolio Analysis: Relative Citation Ratio. https://icite.od.nih.gov/analysis</a:t>
            </a:r>
          </a:p>
          <a:p>
            <a:r>
              <a:rPr lang="en-US" sz="800" dirty="0"/>
              <a:t>[S15] Elsevier </a:t>
            </a:r>
            <a:r>
              <a:rPr lang="en-US" sz="800" dirty="0" err="1"/>
              <a:t>SciVal</a:t>
            </a:r>
            <a:r>
              <a:rPr lang="en-US" sz="800" dirty="0"/>
              <a:t> Metrics Guide: Field-Weighted Citation Impact and Field-Weighted Views Impact definitions. https://www.elsevier.com/products/scival/metrics</a:t>
            </a:r>
          </a:p>
          <a:p>
            <a:r>
              <a:rPr lang="en-US" sz="800" dirty="0"/>
              <a:t>[S16] COUNTER Code of Practice for Research Data; Make Data Count usage metrics. https://www.projectcounter.org/code-of-practice-research-data/ ; https://makedatacount.org/</a:t>
            </a:r>
          </a:p>
          <a:p>
            <a:r>
              <a:rPr lang="en-US" sz="800" dirty="0"/>
              <a:t>[S17] </a:t>
            </a:r>
            <a:r>
              <a:rPr lang="en-US" sz="800" dirty="0" err="1"/>
              <a:t>Priem</a:t>
            </a:r>
            <a:r>
              <a:rPr lang="en-US" sz="800" dirty="0"/>
              <a:t> et al. </a:t>
            </a:r>
            <a:r>
              <a:rPr lang="en-US" sz="800" dirty="0" err="1"/>
              <a:t>Altmetrics</a:t>
            </a:r>
            <a:r>
              <a:rPr lang="en-US" sz="800" dirty="0"/>
              <a:t> Manifesto. http://altmetrics.org/manifesto/</a:t>
            </a:r>
          </a:p>
          <a:p>
            <a:r>
              <a:rPr lang="en-US" sz="800" dirty="0"/>
              <a:t>[S18] NISO Alternative Assessment Metrics Initiative and Code of Conduct. https://www.niso.org/standards-committees/alternative-assessment-metrics</a:t>
            </a:r>
          </a:p>
          <a:p>
            <a:r>
              <a:rPr lang="en-US" sz="800" dirty="0"/>
              <a:t>[S19] </a:t>
            </a:r>
            <a:r>
              <a:rPr lang="en-US" sz="800" dirty="0" err="1"/>
              <a:t>Haustein</a:t>
            </a:r>
            <a:r>
              <a:rPr lang="en-US" sz="800" dirty="0"/>
              <a:t> et al. framework for heterogeneous acts behind </a:t>
            </a:r>
            <a:r>
              <a:rPr lang="en-US" sz="800" dirty="0" err="1"/>
              <a:t>altmetrics</a:t>
            </a:r>
            <a:r>
              <a:rPr lang="en-US" sz="800" dirty="0"/>
              <a:t>: accessing, appraising, applying. Scholarly communication literature.</a:t>
            </a:r>
          </a:p>
          <a:p>
            <a:r>
              <a:rPr lang="en-US" sz="800" dirty="0"/>
              <a:t>[S20] </a:t>
            </a:r>
            <a:r>
              <a:rPr lang="en-US" sz="800" dirty="0" err="1"/>
              <a:t>Bornmann</a:t>
            </a:r>
            <a:r>
              <a:rPr lang="en-US" sz="800" dirty="0"/>
              <a:t> et al. on </a:t>
            </a:r>
            <a:r>
              <a:rPr lang="en-US" sz="800" dirty="0" err="1"/>
              <a:t>altmetrics</a:t>
            </a:r>
            <a:r>
              <a:rPr lang="en-US" sz="800" dirty="0"/>
              <a:t> and societal impact / REF case studies: evidence of partial validity and limitations.</a:t>
            </a:r>
          </a:p>
          <a:p>
            <a:r>
              <a:rPr lang="en-US" sz="800" dirty="0"/>
              <a:t>[S21] Zahedi, Costas &amp; </a:t>
            </a:r>
            <a:r>
              <a:rPr lang="en-US" sz="800" dirty="0" err="1"/>
              <a:t>Wouters</a:t>
            </a:r>
            <a:r>
              <a:rPr lang="en-US" sz="800" dirty="0"/>
              <a:t>: Mendeley readership coverage and correlation with citations.</a:t>
            </a:r>
          </a:p>
          <a:p>
            <a:r>
              <a:rPr lang="en-US" sz="800" dirty="0"/>
              <a:t>[S22] CAS </a:t>
            </a:r>
            <a:r>
              <a:rPr lang="en-US" sz="800" dirty="0" err="1"/>
              <a:t>PubScholar</a:t>
            </a:r>
            <a:r>
              <a:rPr lang="en-US" sz="800" dirty="0"/>
              <a:t> / UNESCO and </a:t>
            </a:r>
            <a:r>
              <a:rPr lang="en-US" sz="800" dirty="0" err="1"/>
              <a:t>OpenAIRE</a:t>
            </a:r>
            <a:r>
              <a:rPr lang="en-US" sz="800" dirty="0"/>
              <a:t> descriptions of </a:t>
            </a:r>
            <a:r>
              <a:rPr lang="en-US" sz="800" dirty="0" err="1"/>
              <a:t>PubScholar</a:t>
            </a:r>
            <a:r>
              <a:rPr lang="en-US" sz="800" dirty="0"/>
              <a:t> public academic platform. https://www.unesco.org/ ; https://www.openaire.eu/</a:t>
            </a:r>
          </a:p>
          <a:p>
            <a:r>
              <a:rPr lang="en-US" sz="800" dirty="0"/>
              <a:t>[S23] CNKI / China Academic Journals database descriptions and coverage information, including CAJ resources.</a:t>
            </a:r>
          </a:p>
          <a:p>
            <a:r>
              <a:rPr lang="en-US" sz="800" dirty="0"/>
              <a:t>[S24] </a:t>
            </a:r>
            <a:r>
              <a:rPr lang="en-US" sz="800" dirty="0" err="1"/>
              <a:t>Wanfang</a:t>
            </a:r>
            <a:r>
              <a:rPr lang="en-US" sz="800" dirty="0"/>
              <a:t> Data descriptions of journals, dissertations, conference papers, patents and standards coverage.</a:t>
            </a:r>
          </a:p>
          <a:p>
            <a:r>
              <a:rPr lang="en-US" sz="800" dirty="0"/>
              <a:t>[S25] Overton and policy citation studies: policy document database, coverage and biases. https://www.overton.io/</a:t>
            </a:r>
          </a:p>
          <a:p>
            <a:r>
              <a:rPr lang="en-US" sz="800" dirty="0"/>
              <a:t>[S26] </a:t>
            </a:r>
            <a:r>
              <a:rPr lang="en-US" sz="800" dirty="0" err="1"/>
              <a:t>Altmetric</a:t>
            </a:r>
            <a:r>
              <a:rPr lang="en-US" sz="800" dirty="0"/>
              <a:t> and Lens documentation on patent citations and scholarly outputs in patents. https://help.altmetric.com/ ; https://www.lens.org/</a:t>
            </a:r>
          </a:p>
          <a:p>
            <a:r>
              <a:rPr lang="en-US" sz="800" dirty="0"/>
              <a:t>[S27] UNESCO Recommendation on Open Science, 2021. https://unesdoc.unesco.org/ark:/48223/pf0000379949</a:t>
            </a:r>
          </a:p>
          <a:p>
            <a:r>
              <a:rPr lang="en-US" sz="800" dirty="0"/>
              <a:t>[S28] Clarivate Journal Impact Factor; Scopus journal metrics definitions including </a:t>
            </a:r>
            <a:r>
              <a:rPr lang="en-US" sz="800" dirty="0" err="1"/>
              <a:t>CiteScore</a:t>
            </a:r>
            <a:r>
              <a:rPr lang="en-US" sz="800" dirty="0"/>
              <a:t>, SNIP and SJR. https://clarivate.com/ ; https://www.scopus.com/sources</a:t>
            </a:r>
          </a:p>
          <a:p>
            <a:endParaRPr lang="bg-BG" sz="800" dirty="0"/>
          </a:p>
        </p:txBody>
      </p:sp>
    </p:spTree>
    <p:extLst>
      <p:ext uri="{BB962C8B-B14F-4D97-AF65-F5344CB8AC3E}">
        <p14:creationId xmlns:p14="http://schemas.microsoft.com/office/powerpoint/2010/main" val="3041148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42A88-78F0-4999-B57E-C81F45BE4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Литературни източници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170D7D-A629-4DDC-B51B-AEC5C1CD89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/>
              <a:t>[1] Elicit - Systematic Literature Reviews. </a:t>
            </a:r>
            <a:r>
              <a:rPr lang="en-US" sz="800" dirty="0">
                <a:hlinkClick r:id="rId2"/>
              </a:rPr>
              <a:t>https://elicit.com/solutions/systematic-review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[2] Consensus - AI for Research. </a:t>
            </a:r>
            <a:r>
              <a:rPr lang="en-US" sz="800" dirty="0">
                <a:hlinkClick r:id="rId3"/>
              </a:rPr>
              <a:t>https://consensus.app/search/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[3] Consensus - Introducing the Consensus Meter. </a:t>
            </a:r>
            <a:r>
              <a:rPr lang="en-US" sz="800" dirty="0">
                <a:hlinkClick r:id="rId4"/>
              </a:rPr>
              <a:t>https://consensus.app/home/blog/introducing-the-consensus-meter/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[4] Nicholson et al. (2021). </a:t>
            </a:r>
            <a:r>
              <a:rPr lang="en-US" sz="800" dirty="0" err="1"/>
              <a:t>scite</a:t>
            </a:r>
            <a:r>
              <a:rPr lang="en-US" sz="800" dirty="0"/>
              <a:t>: A smart citation index. </a:t>
            </a:r>
            <a:r>
              <a:rPr lang="en-US" sz="800" dirty="0">
                <a:hlinkClick r:id="rId5"/>
              </a:rPr>
              <a:t>https://direct.mit.edu/qss/article/2/3/882/102990/scite-A-smart-citation-index-that-displays-the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[5] Semantic Scholar - AI-Powered Research Tool and FAQ. </a:t>
            </a:r>
            <a:r>
              <a:rPr lang="en-US" sz="800" dirty="0">
                <a:hlinkClick r:id="rId6"/>
              </a:rPr>
              <a:t>https://www.semanticscholar.org/faq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[6] </a:t>
            </a:r>
            <a:r>
              <a:rPr lang="en-US" sz="800" dirty="0" err="1"/>
              <a:t>SciSpace</a:t>
            </a:r>
            <a:r>
              <a:rPr lang="en-US" sz="800" dirty="0"/>
              <a:t> - AI for Research. </a:t>
            </a:r>
            <a:r>
              <a:rPr lang="en-US" sz="800" dirty="0">
                <a:hlinkClick r:id="rId7"/>
              </a:rPr>
              <a:t>https://scispace.com/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[7] </a:t>
            </a:r>
            <a:r>
              <a:rPr lang="en-US" sz="800" dirty="0" err="1"/>
              <a:t>Scholarcy</a:t>
            </a:r>
            <a:r>
              <a:rPr lang="en-US" sz="800" dirty="0"/>
              <a:t> - Knowledge made simple. </a:t>
            </a:r>
            <a:r>
              <a:rPr lang="en-US" sz="800" dirty="0">
                <a:hlinkClick r:id="rId8"/>
              </a:rPr>
              <a:t>https://www.scholarcy.com/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[8] Elsevier - Scopus with AI. </a:t>
            </a:r>
            <a:r>
              <a:rPr lang="en-US" sz="800" dirty="0">
                <a:hlinkClick r:id="rId9"/>
              </a:rPr>
              <a:t>https://www.elsevier.com/products/scopus/scopus-ai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[9] Clarivate - Web of Science Research Assistant. </a:t>
            </a:r>
            <a:r>
              <a:rPr lang="en-US" sz="800" dirty="0">
                <a:hlinkClick r:id="rId10"/>
              </a:rPr>
              <a:t>https://webofscience.zendesk.com/hc/en-us/articles/31437630410129-Web-of-Science-Research-Assistant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[10] Dimensions Help - Metrics and indicators. </a:t>
            </a:r>
            <a:r>
              <a:rPr lang="en-US" sz="800" dirty="0">
                <a:hlinkClick r:id="rId11"/>
              </a:rPr>
              <a:t>https://help.dimensions.ai/en/categories/2055553-metrics-and-indicators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[11] </a:t>
            </a:r>
            <a:r>
              <a:rPr lang="en-US" sz="800" dirty="0" err="1"/>
              <a:t>OpenAlex</a:t>
            </a:r>
            <a:r>
              <a:rPr lang="en-US" sz="800" dirty="0"/>
              <a:t> Developers - Overview. </a:t>
            </a:r>
            <a:r>
              <a:rPr lang="en-US" sz="800" dirty="0">
                <a:hlinkClick r:id="rId12"/>
              </a:rPr>
              <a:t>https://developers.openalex.org/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[12] Borrego and </a:t>
            </a:r>
            <a:r>
              <a:rPr lang="en-US" sz="800" dirty="0" err="1"/>
              <a:t>Urbano</a:t>
            </a:r>
            <a:r>
              <a:rPr lang="en-US" sz="800" dirty="0"/>
              <a:t> (2025). </a:t>
            </a:r>
            <a:r>
              <a:rPr lang="en-US" sz="800" dirty="0" err="1"/>
              <a:t>OpenAlex</a:t>
            </a:r>
            <a:r>
              <a:rPr lang="en-US" sz="800" dirty="0"/>
              <a:t>: features, advantages and limitations. </a:t>
            </a:r>
            <a:r>
              <a:rPr lang="en-US" sz="800" dirty="0">
                <a:hlinkClick r:id="rId13"/>
              </a:rPr>
              <a:t>https://arxiv.org/abs/2512.16434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[13] The Lens - In4M Ranking Institutional Influence. </a:t>
            </a:r>
            <a:r>
              <a:rPr lang="en-US" sz="800" dirty="0">
                <a:hlinkClick r:id="rId14"/>
              </a:rPr>
              <a:t>https://about.lens.org/in4m-ranking-institutional-influence/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[14] </a:t>
            </a:r>
            <a:r>
              <a:rPr lang="en-US" sz="800" dirty="0" err="1"/>
              <a:t>Altmetric</a:t>
            </a:r>
            <a:r>
              <a:rPr lang="en-US" sz="800" dirty="0"/>
              <a:t> - Reveal online attention to research. </a:t>
            </a:r>
            <a:r>
              <a:rPr lang="en-US" sz="800" dirty="0">
                <a:hlinkClick r:id="rId15"/>
              </a:rPr>
              <a:t>https://www.altmetric.com/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[15] Elsevier - </a:t>
            </a:r>
            <a:r>
              <a:rPr lang="en-US" sz="800" dirty="0" err="1"/>
              <a:t>PlumX</a:t>
            </a:r>
            <a:r>
              <a:rPr lang="en-US" sz="800" dirty="0"/>
              <a:t> Metrics. </a:t>
            </a:r>
            <a:r>
              <a:rPr lang="en-US" sz="800" dirty="0">
                <a:hlinkClick r:id="rId16"/>
              </a:rPr>
              <a:t>https://www.elsevier.com/insights/metrics/plumx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[16] </a:t>
            </a:r>
            <a:r>
              <a:rPr lang="en-US" sz="800" dirty="0" err="1"/>
              <a:t>ResearchRabbit</a:t>
            </a:r>
            <a:r>
              <a:rPr lang="en-US" sz="800" dirty="0"/>
              <a:t> - AI Tool for Literature Reviews. </a:t>
            </a:r>
            <a:r>
              <a:rPr lang="en-US" sz="800" dirty="0">
                <a:hlinkClick r:id="rId17"/>
              </a:rPr>
              <a:t>https://www.researchrabbit.ai/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[17] Connected Papers - Find and explore academic papers. </a:t>
            </a:r>
            <a:r>
              <a:rPr lang="en-US" sz="800" dirty="0">
                <a:hlinkClick r:id="rId18"/>
              </a:rPr>
              <a:t>https://www.connectedpapers.com/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[18] </a:t>
            </a:r>
            <a:r>
              <a:rPr lang="en-US" sz="800" dirty="0" err="1"/>
              <a:t>Litmaps</a:t>
            </a:r>
            <a:r>
              <a:rPr lang="en-US" sz="800" dirty="0"/>
              <a:t> - Literature Review Assistant. </a:t>
            </a:r>
            <a:r>
              <a:rPr lang="en-US" sz="800" dirty="0">
                <a:hlinkClick r:id="rId19"/>
              </a:rPr>
              <a:t>https://www.litmaps.com/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[19] Costas, Zahedi and </a:t>
            </a:r>
            <a:r>
              <a:rPr lang="en-US" sz="800" dirty="0" err="1"/>
              <a:t>Wouters</a:t>
            </a:r>
            <a:r>
              <a:rPr lang="en-US" sz="800" dirty="0"/>
              <a:t> (2014). Do </a:t>
            </a:r>
            <a:r>
              <a:rPr lang="en-US" sz="800" dirty="0" err="1"/>
              <a:t>altmetrics</a:t>
            </a:r>
            <a:r>
              <a:rPr lang="en-US" sz="800" dirty="0"/>
              <a:t> correlate with citations?. </a:t>
            </a:r>
            <a:r>
              <a:rPr lang="en-US" sz="800" dirty="0">
                <a:hlinkClick r:id="rId20"/>
              </a:rPr>
              <a:t>https://www.cwts.nl/pdf/CWTS-WP-2014-001.pdf</a:t>
            </a:r>
            <a:r>
              <a:rPr lang="bg-BG" sz="800" dirty="0"/>
              <a:t> </a:t>
            </a:r>
            <a:endParaRPr lang="en-US" sz="800" dirty="0"/>
          </a:p>
          <a:p>
            <a:r>
              <a:rPr lang="en-US" sz="800" dirty="0"/>
              <a:t>[20] Data Stewardship </a:t>
            </a:r>
            <a:r>
              <a:rPr lang="bg-BG" sz="800" dirty="0"/>
              <a:t>в България - концептуален документ. локален работен документ, 2026</a:t>
            </a:r>
          </a:p>
          <a:p>
            <a:r>
              <a:rPr lang="bg-BG" sz="800" dirty="0"/>
              <a:t>[21] Национално докторантско училище - теми на лекции. локална програма, 2026 </a:t>
            </a:r>
          </a:p>
        </p:txBody>
      </p:sp>
    </p:spTree>
    <p:extLst>
      <p:ext uri="{BB962C8B-B14F-4D97-AF65-F5344CB8AC3E}">
        <p14:creationId xmlns:p14="http://schemas.microsoft.com/office/powerpoint/2010/main" val="1339585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 какво е съобразена поднесената информация?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31D3971-1A63-4E6B-9FDF-46961953239C}"/>
              </a:ext>
            </a:extLst>
          </p:cNvPr>
          <p:cNvGraphicFramePr/>
          <p:nvPr/>
        </p:nvGraphicFramePr>
        <p:xfrm>
          <a:off x="838080" y="1825560"/>
          <a:ext cx="10515240" cy="4350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3064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Въведение в терминологията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A1B5626-E657-4A87-B3AC-043C000AB08A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87725420"/>
              </p:ext>
            </p:extLst>
          </p:nvPr>
        </p:nvGraphicFramePr>
        <p:xfrm>
          <a:off x="922789" y="1690200"/>
          <a:ext cx="9881135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2429">
                  <a:extLst>
                    <a:ext uri="{9D8B030D-6E8A-4147-A177-3AD203B41FA5}">
                      <a16:colId xmlns:a16="http://schemas.microsoft.com/office/drawing/2014/main" val="3667988944"/>
                    </a:ext>
                  </a:extLst>
                </a:gridCol>
                <a:gridCol w="4626972">
                  <a:extLst>
                    <a:ext uri="{9D8B030D-6E8A-4147-A177-3AD203B41FA5}">
                      <a16:colId xmlns:a16="http://schemas.microsoft.com/office/drawing/2014/main" val="561443002"/>
                    </a:ext>
                  </a:extLst>
                </a:gridCol>
                <a:gridCol w="3261734">
                  <a:extLst>
                    <a:ext uri="{9D8B030D-6E8A-4147-A177-3AD203B41FA5}">
                      <a16:colId xmlns:a16="http://schemas.microsoft.com/office/drawing/2014/main" val="7169111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Термин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Смисъл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Пример</a:t>
                      </a:r>
                      <a:endParaRPr lang="bg-BG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14550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Метрика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Измерима величина или брояч за конкретно явление.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Брой цитирания, брой изтегляния, брой policy citations.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3388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Индекс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Композитна стойност, получена чрез формула и обединяване/нормализация на метрики.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Altmetric Attention Score, PCSI, FWCI, RCR.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49027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Рамка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Система от принципи, домейни и индикатори, без задължително единна формула.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RAF, OSCAM2, CoARA commitments.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42627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Кариерен критерий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Правило, използвано при назначение, повишение, финансиране или оценка.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Минимален брой представителни резултати, доказан open data принос, експертна оценка.</a:t>
                      </a:r>
                      <a:endParaRPr lang="bg-BG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787057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Инфраструктура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/>
                        <a:t>Платформи, идентификатори, бази данни и регистри, от които идват данните за оценяване.</a:t>
                      </a:r>
                      <a:endParaRPr lang="bg-BG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CNKI, </a:t>
                      </a:r>
                      <a:r>
                        <a:rPr lang="en-US" dirty="0" err="1"/>
                        <a:t>WoS</a:t>
                      </a:r>
                      <a:r>
                        <a:rPr lang="en-US" dirty="0"/>
                        <a:t>, Scopus, </a:t>
                      </a:r>
                      <a:r>
                        <a:rPr lang="en-US" dirty="0" err="1"/>
                        <a:t>Crossref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DataCite</a:t>
                      </a:r>
                      <a:r>
                        <a:rPr lang="en-US" dirty="0"/>
                        <a:t>, ORCID, </a:t>
                      </a:r>
                      <a:r>
                        <a:rPr lang="en-US" dirty="0" err="1"/>
                        <a:t>OpenAlex</a:t>
                      </a:r>
                      <a:r>
                        <a:rPr lang="en-US" dirty="0"/>
                        <a:t>.</a:t>
                      </a:r>
                      <a:endParaRPr lang="bg-BG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8119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20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Платформи за </a:t>
            </a:r>
            <a:r>
              <a:rPr lang="bg-BG" dirty="0" err="1"/>
              <a:t>наукометрични</a:t>
            </a:r>
            <a:r>
              <a:rPr lang="bg-BG" dirty="0"/>
              <a:t> показатели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B27F1F6-D4DF-45EF-929F-9CAF54914BFE}"/>
              </a:ext>
            </a:extLst>
          </p:cNvPr>
          <p:cNvGraphicFramePr/>
          <p:nvPr/>
        </p:nvGraphicFramePr>
        <p:xfrm>
          <a:off x="838080" y="1825560"/>
          <a:ext cx="10515240" cy="4350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8584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380" y="54596"/>
            <a:ext cx="10515240" cy="1325160"/>
          </a:xfrm>
        </p:spPr>
        <p:txBody>
          <a:bodyPr>
            <a:normAutofit fontScale="90000"/>
          </a:bodyPr>
          <a:lstStyle/>
          <a:p>
            <a:r>
              <a:rPr lang="en-US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Глобални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платформи, </a:t>
            </a:r>
            <a:r>
              <a:rPr lang="en-US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индекси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тяхната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роля</a:t>
            </a:r>
            <a:endParaRPr lang="bg-BG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184E2A7-8DB3-4283-B81C-D7D0E519E0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9907381"/>
              </p:ext>
            </p:extLst>
          </p:nvPr>
        </p:nvGraphicFramePr>
        <p:xfrm>
          <a:off x="494252" y="1325017"/>
          <a:ext cx="2838651" cy="4815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4370102-3052-41E3-B251-F08923C20B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706144"/>
              </p:ext>
            </p:extLst>
          </p:nvPr>
        </p:nvGraphicFramePr>
        <p:xfrm>
          <a:off x="3790411" y="1224350"/>
          <a:ext cx="7834964" cy="48158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7023">
                  <a:extLst>
                    <a:ext uri="{9D8B030D-6E8A-4147-A177-3AD203B41FA5}">
                      <a16:colId xmlns:a16="http://schemas.microsoft.com/office/drawing/2014/main" val="1923832163"/>
                    </a:ext>
                  </a:extLst>
                </a:gridCol>
                <a:gridCol w="2286366">
                  <a:extLst>
                    <a:ext uri="{9D8B030D-6E8A-4147-A177-3AD203B41FA5}">
                      <a16:colId xmlns:a16="http://schemas.microsoft.com/office/drawing/2014/main" val="2235497556"/>
                    </a:ext>
                  </a:extLst>
                </a:gridCol>
                <a:gridCol w="2158649">
                  <a:extLst>
                    <a:ext uri="{9D8B030D-6E8A-4147-A177-3AD203B41FA5}">
                      <a16:colId xmlns:a16="http://schemas.microsoft.com/office/drawing/2014/main" val="3149818678"/>
                    </a:ext>
                  </a:extLst>
                </a:gridCol>
                <a:gridCol w="2542926">
                  <a:extLst>
                    <a:ext uri="{9D8B030D-6E8A-4147-A177-3AD203B41FA5}">
                      <a16:colId xmlns:a16="http://schemas.microsoft.com/office/drawing/2014/main" val="1170315902"/>
                    </a:ext>
                  </a:extLst>
                </a:gridCol>
              </a:tblGrid>
              <a:tr h="515979">
                <a:tc>
                  <a:txBody>
                    <a:bodyPr/>
                    <a:lstStyle/>
                    <a:p>
                      <a:r>
                        <a:rPr lang="en-US" sz="1100" dirty="0" err="1">
                          <a:effectLst/>
                        </a:rPr>
                        <a:t>Индекс</a:t>
                      </a:r>
                      <a:r>
                        <a:rPr lang="en-US" sz="1100" dirty="0">
                          <a:effectLst/>
                        </a:rPr>
                        <a:t>/</a:t>
                      </a:r>
                      <a:br>
                        <a:rPr lang="en-US" sz="1100" dirty="0">
                          <a:effectLst/>
                        </a:rPr>
                      </a:br>
                      <a:r>
                        <a:rPr lang="en-US" sz="1100" dirty="0" err="1">
                          <a:effectLst/>
                        </a:rPr>
                        <a:t>метрика</a:t>
                      </a:r>
                      <a:endParaRPr lang="bg-BG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Формула/логика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Какво измерва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Слабост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7564604"/>
                  </a:ext>
                </a:extLst>
              </a:tr>
              <a:tr h="687972">
                <a:tc>
                  <a:txBody>
                    <a:bodyPr/>
                    <a:lstStyle/>
                    <a:p>
                      <a:r>
                        <a:rPr lang="en-US" sz="1100" dirty="0">
                          <a:effectLst/>
                        </a:rPr>
                        <a:t>Journal Impact Factor</a:t>
                      </a:r>
                      <a:endParaRPr lang="bg-BG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effectLst/>
                        </a:rPr>
                        <a:t>JIF_y</a:t>
                      </a:r>
                      <a:r>
                        <a:rPr lang="en-US" sz="1100" dirty="0">
                          <a:effectLst/>
                        </a:rPr>
                        <a:t> = </a:t>
                      </a:r>
                      <a:r>
                        <a:rPr lang="en-US" sz="1100" dirty="0" err="1">
                          <a:effectLst/>
                        </a:rPr>
                        <a:t>цитирания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през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година</a:t>
                      </a:r>
                      <a:r>
                        <a:rPr lang="en-US" sz="1100" dirty="0">
                          <a:effectLst/>
                        </a:rPr>
                        <a:t> y </a:t>
                      </a:r>
                      <a:r>
                        <a:rPr lang="en-US" sz="1100" dirty="0" err="1">
                          <a:effectLst/>
                        </a:rPr>
                        <a:t>към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документи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от</a:t>
                      </a:r>
                      <a:r>
                        <a:rPr lang="en-US" sz="1100" dirty="0">
                          <a:effectLst/>
                        </a:rPr>
                        <a:t> y-1 и y-2 / </a:t>
                      </a:r>
                      <a:r>
                        <a:rPr lang="en-US" sz="1100" dirty="0" err="1">
                          <a:effectLst/>
                        </a:rPr>
                        <a:t>брой</a:t>
                      </a:r>
                      <a:r>
                        <a:rPr lang="en-US" sz="1100" dirty="0">
                          <a:effectLst/>
                        </a:rPr>
                        <a:t> citable items </a:t>
                      </a:r>
                      <a:r>
                        <a:rPr lang="en-US" sz="1100" dirty="0" err="1">
                          <a:effectLst/>
                        </a:rPr>
                        <a:t>от</a:t>
                      </a:r>
                      <a:r>
                        <a:rPr lang="en-US" sz="1100" dirty="0">
                          <a:effectLst/>
                        </a:rPr>
                        <a:t> y-1 и y-2 [S28]</a:t>
                      </a:r>
                      <a:endParaRPr lang="bg-BG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Средна цитируемост на списание за кратък прозорец.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effectLst/>
                        </a:rPr>
                        <a:t>Не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измерва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качеството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на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отделна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статия</a:t>
                      </a:r>
                      <a:r>
                        <a:rPr lang="en-US" sz="1100" dirty="0">
                          <a:effectLst/>
                        </a:rPr>
                        <a:t>; </a:t>
                      </a:r>
                      <a:r>
                        <a:rPr lang="en-US" sz="1100" dirty="0" err="1">
                          <a:effectLst/>
                        </a:rPr>
                        <a:t>силно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полево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зависим</a:t>
                      </a:r>
                      <a:r>
                        <a:rPr lang="en-US" sz="1100" dirty="0">
                          <a:effectLst/>
                        </a:rPr>
                        <a:t>; </a:t>
                      </a:r>
                      <a:r>
                        <a:rPr lang="en-US" sz="1100" dirty="0" err="1">
                          <a:effectLst/>
                        </a:rPr>
                        <a:t>податлив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на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изкривяване</a:t>
                      </a:r>
                      <a:r>
                        <a:rPr lang="en-US" sz="1100" dirty="0">
                          <a:effectLst/>
                        </a:rPr>
                        <a:t> [S7].</a:t>
                      </a:r>
                      <a:endParaRPr lang="bg-BG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3006649"/>
                  </a:ext>
                </a:extLst>
              </a:tr>
              <a:tr h="859966"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CiteScore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effectLst/>
                        </a:rPr>
                        <a:t>Цитирания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към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документи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от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предходни</a:t>
                      </a:r>
                      <a:r>
                        <a:rPr lang="en-US" sz="1100" dirty="0">
                          <a:effectLst/>
                        </a:rPr>
                        <a:t> 4 </a:t>
                      </a:r>
                      <a:r>
                        <a:rPr lang="en-US" sz="1100" dirty="0" err="1">
                          <a:effectLst/>
                        </a:rPr>
                        <a:t>години</a:t>
                      </a:r>
                      <a:r>
                        <a:rPr lang="en-US" sz="1100" dirty="0">
                          <a:effectLst/>
                        </a:rPr>
                        <a:t> / </a:t>
                      </a:r>
                      <a:r>
                        <a:rPr lang="en-US" sz="1100" dirty="0" err="1">
                          <a:effectLst/>
                        </a:rPr>
                        <a:t>брой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документи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от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същия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период</a:t>
                      </a:r>
                      <a:endParaRPr lang="bg-BG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Средно цитиране на източник в Scopus.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Журнална метрика; не е оценка на отделен автор или статия.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3746405"/>
                  </a:ext>
                </a:extLst>
              </a:tr>
              <a:tr h="687972"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SNIP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Цитати на публикация / citation potential на областта [S28]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Контекстуализирано влияние на списание спрямо цитатните практики в областта.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Остава ниво списание; сложна интерпретация.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48373841"/>
                  </a:ext>
                </a:extLst>
              </a:tr>
              <a:tr h="515979"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SJR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Претеглено цитиране с престиж на цитиращите източници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Престиж на списание в мрежа от цитирания.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По-сложно, но пак журнално и зависимо от Scopus покритие.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3190199"/>
                  </a:ext>
                </a:extLst>
              </a:tr>
              <a:tr h="859966"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FWCI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Наблюдавани цитирания / очаквани цитирания за сходни публикации по година, тип и дисциплина [S15]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Field-normalized citation impact на публикация/група публикации.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Нестабилен при малки множества; чувствителен към outliers [S15].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77132996"/>
                  </a:ext>
                </a:extLst>
              </a:tr>
              <a:tr h="687972"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RCR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ACR/ECR: article citation rate / expected citation rate по co-citation поле [S14]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Статийно, полево и времево нормализирано влияние.</a:t>
                      </a:r>
                      <a:endParaRPr lang="bg-BG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effectLst/>
                        </a:rPr>
                        <a:t>Най-силен</a:t>
                      </a:r>
                      <a:r>
                        <a:rPr lang="en-US" sz="1100" dirty="0">
                          <a:effectLst/>
                        </a:rPr>
                        <a:t> в </a:t>
                      </a:r>
                      <a:r>
                        <a:rPr lang="en-US" sz="1100" dirty="0" err="1">
                          <a:effectLst/>
                        </a:rPr>
                        <a:t>биомедицински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контексти</a:t>
                      </a:r>
                      <a:r>
                        <a:rPr lang="en-US" sz="1100" dirty="0">
                          <a:effectLst/>
                        </a:rPr>
                        <a:t>; </a:t>
                      </a:r>
                      <a:r>
                        <a:rPr lang="en-US" sz="1100" dirty="0" err="1">
                          <a:effectLst/>
                        </a:rPr>
                        <a:t>зависи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от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мрежова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дефиниция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на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поле</a:t>
                      </a:r>
                      <a:r>
                        <a:rPr lang="en-US" sz="1100" dirty="0">
                          <a:effectLst/>
                        </a:rPr>
                        <a:t>.</a:t>
                      </a:r>
                      <a:endParaRPr lang="bg-BG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05883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7050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Китайската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академична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екосистема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платформи</a:t>
            </a:r>
            <a:endParaRPr lang="bg-BG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54E6EE5-D3FA-4E38-A842-E9A355D79D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7559936"/>
              </p:ext>
            </p:extLst>
          </p:nvPr>
        </p:nvGraphicFramePr>
        <p:xfrm>
          <a:off x="385194" y="1792068"/>
          <a:ext cx="2829025" cy="4450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99D4E1-69D3-4866-AF42-4E949C00E1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193599"/>
              </p:ext>
            </p:extLst>
          </p:nvPr>
        </p:nvGraphicFramePr>
        <p:xfrm>
          <a:off x="3898231" y="1212783"/>
          <a:ext cx="7969718" cy="47756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0910">
                  <a:extLst>
                    <a:ext uri="{9D8B030D-6E8A-4147-A177-3AD203B41FA5}">
                      <a16:colId xmlns:a16="http://schemas.microsoft.com/office/drawing/2014/main" val="4101196942"/>
                    </a:ext>
                  </a:extLst>
                </a:gridCol>
                <a:gridCol w="1982804">
                  <a:extLst>
                    <a:ext uri="{9D8B030D-6E8A-4147-A177-3AD203B41FA5}">
                      <a16:colId xmlns:a16="http://schemas.microsoft.com/office/drawing/2014/main" val="2750775937"/>
                    </a:ext>
                  </a:extLst>
                </a:gridCol>
                <a:gridCol w="2406316">
                  <a:extLst>
                    <a:ext uri="{9D8B030D-6E8A-4147-A177-3AD203B41FA5}">
                      <a16:colId xmlns:a16="http://schemas.microsoft.com/office/drawing/2014/main" val="492799158"/>
                    </a:ext>
                  </a:extLst>
                </a:gridCol>
                <a:gridCol w="2319688">
                  <a:extLst>
                    <a:ext uri="{9D8B030D-6E8A-4147-A177-3AD203B41FA5}">
                      <a16:colId xmlns:a16="http://schemas.microsoft.com/office/drawing/2014/main" val="2754238773"/>
                    </a:ext>
                  </a:extLst>
                </a:gridCol>
              </a:tblGrid>
              <a:tr h="330431">
                <a:tc>
                  <a:txBody>
                    <a:bodyPr/>
                    <a:lstStyle/>
                    <a:p>
                      <a:r>
                        <a:rPr lang="en-US" sz="1050" dirty="0" err="1">
                          <a:effectLst/>
                        </a:rPr>
                        <a:t>Платформа</a:t>
                      </a:r>
                      <a:endParaRPr lang="bg-BG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Тип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Роля в системата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Достъпност/ограничения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2580458"/>
                  </a:ext>
                </a:extLst>
              </a:tr>
              <a:tr h="660864"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CNKI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Голяма академична база/инфраструктура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Ключова база за китайски списания, дисертации, конференции и метрики; използва се във формални контексти.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Силен институционален абонаментен модел; не е чисто отворена инфраструктура [S23].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6320252"/>
                  </a:ext>
                </a:extLst>
              </a:tr>
              <a:tr h="414227"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Wanfang Data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База данни и информационна услуга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Журнали, дисертации, конференции, патенти, стандарти, научно-техническа информация.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Достъпът често е институционален/платен [S24].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7972961"/>
                  </a:ext>
                </a:extLst>
              </a:tr>
              <a:tr h="660864"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VIP/维普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Китайска база за периодика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Често се споменава като част от триадата CNKI-Wanfang-VIP.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Предимно китайски пазар; достъпът зависи от институционални договори.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88400622"/>
                  </a:ext>
                </a:extLst>
              </a:tr>
              <a:tr h="660864"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Baidu Scholar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Академична търсачка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Откриване на китайска и чуждестранна литература; полезна за бързо търсене.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По-скоро discovery layer, не формална система за оценка.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05424203"/>
                  </a:ext>
                </a:extLst>
              </a:tr>
              <a:tr h="660864"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PubScholar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Публична академична платформа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Платформа на CAS с цел намаляване на бариери за достъп и търсене на ресурси.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По-ориентирана към публичен достъп и международна употреба [S22].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4124615"/>
                  </a:ext>
                </a:extLst>
              </a:tr>
              <a:tr h="660864"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AMiner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AI/knowledge graph платформа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Авторски профили, публикации, AI търсене и анализ на научни мрежи.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Глобално ориентирана, но не замества формална оценка.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5215346"/>
                  </a:ext>
                </a:extLst>
              </a:tr>
              <a:tr h="660864"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Canyam/科言猫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AI discovery/social/recommendation платформа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effectLst/>
                        </a:rPr>
                        <a:t>AI резюмиране, препоръки, академично профилиране и общуване.</a:t>
                      </a:r>
                      <a:endParaRPr lang="bg-BG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050" dirty="0" err="1">
                          <a:effectLst/>
                        </a:rPr>
                        <a:t>Нова</a:t>
                      </a:r>
                      <a:r>
                        <a:rPr lang="en-US" sz="1050" dirty="0">
                          <a:effectLst/>
                        </a:rPr>
                        <a:t>/</a:t>
                      </a:r>
                      <a:r>
                        <a:rPr lang="en-US" sz="1050" dirty="0" err="1">
                          <a:effectLst/>
                        </a:rPr>
                        <a:t>по-слабо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проверена</a:t>
                      </a:r>
                      <a:r>
                        <a:rPr lang="en-US" sz="1050" dirty="0">
                          <a:effectLst/>
                        </a:rPr>
                        <a:t>; </a:t>
                      </a:r>
                      <a:r>
                        <a:rPr lang="en-US" sz="1050" dirty="0" err="1">
                          <a:effectLst/>
                        </a:rPr>
                        <a:t>не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бива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да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се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приема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като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официален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индекс</a:t>
                      </a:r>
                      <a:r>
                        <a:rPr lang="en-US" sz="1050" dirty="0">
                          <a:effectLst/>
                        </a:rPr>
                        <a:t> [S1].</a:t>
                      </a:r>
                      <a:endParaRPr lang="bg-BG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6277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0475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DF59-F4C5-4688-8277-E267B49A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4400" dirty="0">
                <a:latin typeface="Calibri" panose="020F0502020204030204" pitchFamily="34" charset="0"/>
                <a:cs typeface="Times New Roman" panose="02020603050405020304" pitchFamily="18" charset="0"/>
              </a:rPr>
              <a:t>Съвременни </a:t>
            </a:r>
            <a:r>
              <a:rPr lang="en-US" sz="4400" dirty="0">
                <a:latin typeface="Calibri" panose="020F0502020204030204" pitchFamily="34" charset="0"/>
                <a:cs typeface="Times New Roman" panose="02020603050405020304" pitchFamily="18" charset="0"/>
              </a:rPr>
              <a:t>AI </a:t>
            </a:r>
            <a:r>
              <a:rPr lang="bg-BG" sz="4400" dirty="0">
                <a:latin typeface="Calibri" panose="020F0502020204030204" pitchFamily="34" charset="0"/>
                <a:cs typeface="Times New Roman" panose="02020603050405020304" pitchFamily="18" charset="0"/>
              </a:rPr>
              <a:t>платформи</a:t>
            </a:r>
            <a:endParaRPr lang="bg-BG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C2D00DB-E239-4C9C-8EFF-B4A7775726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601946"/>
              </p:ext>
            </p:extLst>
          </p:nvPr>
        </p:nvGraphicFramePr>
        <p:xfrm>
          <a:off x="838080" y="1825560"/>
          <a:ext cx="10515240" cy="4350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3467407"/>
      </p:ext>
    </p:extLst>
  </p:cSld>
  <p:clrMapOvr>
    <a:masterClrMapping/>
  </p:clrMapOvr>
</p:sld>
</file>

<file path=ppt/theme/theme1.xml><?xml version="1.0" encoding="utf-8"?>
<a:theme xmlns:a="http://schemas.openxmlformats.org/drawingml/2006/main" name="OpenScien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enScience" id="{53A0709C-ECA3-440A-8EAC-C6DF858FECFD}" vid="{E7795322-BFC0-4AAD-BE6A-EA1BC87A33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OpenScience</Template>
  <TotalTime>178</TotalTime>
  <Words>7044</Words>
  <Application>Microsoft Office PowerPoint</Application>
  <PresentationFormat>Widescreen</PresentationFormat>
  <Paragraphs>590</Paragraphs>
  <Slides>33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Aptos</vt:lpstr>
      <vt:lpstr>Aptos Display</vt:lpstr>
      <vt:lpstr>Arial</vt:lpstr>
      <vt:lpstr>Calibri</vt:lpstr>
      <vt:lpstr>Times New Roman</vt:lpstr>
      <vt:lpstr>OpenScience</vt:lpstr>
      <vt:lpstr>PowerPoint Presentation</vt:lpstr>
      <vt:lpstr>Съдържание</vt:lpstr>
      <vt:lpstr>Предизвикателствата и кой какво прави ?</vt:lpstr>
      <vt:lpstr>С какво е съобразена поднесената информация?</vt:lpstr>
      <vt:lpstr>Въведение в терминологията</vt:lpstr>
      <vt:lpstr>Платформи за наукометрични показатели</vt:lpstr>
      <vt:lpstr>Глобални платформи, индекси и тяхната роля</vt:lpstr>
      <vt:lpstr>Китайската академична екосистема от платформи</vt:lpstr>
      <vt:lpstr>Съвременни AI платформи</vt:lpstr>
      <vt:lpstr>Съвременни AI платформи</vt:lpstr>
      <vt:lpstr>Библиометрични и research intelligence платформи</vt:lpstr>
      <vt:lpstr>Библиометрични и research intelligence платформи</vt:lpstr>
      <vt:lpstr>Метрични показатели</vt:lpstr>
      <vt:lpstr>Метрични показатели</vt:lpstr>
      <vt:lpstr>Метрични показатели</vt:lpstr>
      <vt:lpstr>Платформи за алтернативни метрики</vt:lpstr>
      <vt:lpstr>Какво измерват altmetrics</vt:lpstr>
      <vt:lpstr>Какво не измерват altmetrics</vt:lpstr>
      <vt:lpstr>Най-стабилни и най-рискови altmetrics през 2026 г.</vt:lpstr>
      <vt:lpstr>PowerPoint Presentation</vt:lpstr>
      <vt:lpstr>PowerPoint Presentation</vt:lpstr>
      <vt:lpstr>PowerPoint Presentation</vt:lpstr>
      <vt:lpstr>Тенденции – западни инициативи</vt:lpstr>
      <vt:lpstr>Тенденции – западни инициативи</vt:lpstr>
      <vt:lpstr>Тенденции – китайският модел</vt:lpstr>
      <vt:lpstr>Сравнение между китайския и западния подход</vt:lpstr>
      <vt:lpstr>Картиране към RAF, OSCAM2 и китайския подход</vt:lpstr>
      <vt:lpstr>Какъв трябва да бъде работещия модел?</vt:lpstr>
      <vt:lpstr>Модел на оценяване като портфейл от метрики</vt:lpstr>
      <vt:lpstr>Заключение</vt:lpstr>
      <vt:lpstr>PowerPoint Presentation</vt:lpstr>
      <vt:lpstr>Литературни източници</vt:lpstr>
      <vt:lpstr>Литературни източници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Altmetrics, Open Science and Responsible Research Assessment: Current Trends and Challenges</dc:title>
  <dc:creator>User_519</dc:creator>
  <cp:lastModifiedBy>User_519</cp:lastModifiedBy>
  <cp:revision>15</cp:revision>
  <dcterms:created xsi:type="dcterms:W3CDTF">2026-07-02T05:37:28Z</dcterms:created>
  <dcterms:modified xsi:type="dcterms:W3CDTF">2026-07-02T08:48:17Z</dcterms:modified>
</cp:coreProperties>
</file>